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1" r:id="rId6"/>
    <p:sldId id="262" r:id="rId7"/>
    <p:sldId id="298" r:id="rId8"/>
    <p:sldId id="263" r:id="rId9"/>
    <p:sldId id="267" r:id="rId10"/>
    <p:sldId id="268" r:id="rId11"/>
    <p:sldId id="270" r:id="rId12"/>
    <p:sldId id="273" r:id="rId13"/>
    <p:sldId id="271" r:id="rId14"/>
    <p:sldId id="274" r:id="rId15"/>
    <p:sldId id="272" r:id="rId16"/>
    <p:sldId id="269" r:id="rId17"/>
    <p:sldId id="277" r:id="rId18"/>
    <p:sldId id="279" r:id="rId19"/>
    <p:sldId id="278" r:id="rId20"/>
    <p:sldId id="264" r:id="rId21"/>
    <p:sldId id="276" r:id="rId22"/>
    <p:sldId id="275" r:id="rId23"/>
    <p:sldId id="266" r:id="rId24"/>
    <p:sldId id="281" r:id="rId25"/>
    <p:sldId id="292" r:id="rId26"/>
    <p:sldId id="291" r:id="rId27"/>
    <p:sldId id="290" r:id="rId28"/>
    <p:sldId id="289" r:id="rId29"/>
    <p:sldId id="288" r:id="rId30"/>
    <p:sldId id="287" r:id="rId31"/>
    <p:sldId id="286" r:id="rId32"/>
    <p:sldId id="285" r:id="rId33"/>
    <p:sldId id="284" r:id="rId34"/>
    <p:sldId id="283" r:id="rId35"/>
    <p:sldId id="282" r:id="rId36"/>
    <p:sldId id="280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150CE-4355-4419-8A38-6BFB89D9CA71}" type="datetimeFigureOut">
              <a:rPr lang="en-US" smtClean="0"/>
              <a:t>9/24/2013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E7B38-C084-4857-93BC-BF9A2E5C8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E7B38-C084-4857-93BC-BF9A2E5C82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FF446D6-9927-4699-B4AA-E213EA6A7A53}" type="datetimeFigureOut">
              <a:rPr lang="tr-TR" smtClean="0"/>
              <a:pPr/>
              <a:t>24.09.2013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A38EFE-28D4-42D4-B50F-8BF2CD52680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e.yengel@cankaya.edu.t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424 – Introduction to VLSI Design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899938"/>
            <a:ext cx="5184576" cy="240938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Emre Yengel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Department of Electrical and Communication Engineering </a:t>
            </a:r>
          </a:p>
          <a:p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Fall 2013</a:t>
            </a:r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1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the Transistor</a:t>
            </a:r>
            <a:endParaRPr lang="tr-T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2"/>
            <a:ext cx="7992888" cy="560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Transistor</a:t>
            </a:r>
            <a:endParaRPr lang="tr-TR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Transistor</a:t>
            </a:r>
            <a:endParaRPr lang="tr-TR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7" y="1052736"/>
            <a:ext cx="887624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Transistor</a:t>
            </a:r>
            <a:endParaRPr lang="tr-TR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5" y="1075362"/>
            <a:ext cx="8987302" cy="5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6" y="457286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Transistor</a:t>
            </a:r>
            <a:endParaRPr lang="tr-TR" sz="28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1342"/>
            <a:ext cx="7990058" cy="582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3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Integrated circuits on wafers</a:t>
            </a:r>
            <a:endParaRPr lang="tr-TR" sz="2800" dirty="0"/>
          </a:p>
        </p:txBody>
      </p:sp>
      <p:pic>
        <p:nvPicPr>
          <p:cNvPr id="14338" name="Picture 2" descr="http://3.bp.blogspot.com/_0CqfqKMyFuc/SwCiwsQuYcI/AAAAAAAABbA/SzlfAu_hQXw/s1600/05_02_ingot-wafe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13298"/>
            <a:ext cx="4680520" cy="40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49510" y="54452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Ingot is cut into individual silicon discs called wafers</a:t>
            </a:r>
            <a:endParaRPr lang="tr-TR" dirty="0"/>
          </a:p>
        </p:txBody>
      </p:sp>
      <p:pic>
        <p:nvPicPr>
          <p:cNvPr id="14340" name="Picture 4" descr="http://1.bp.blogspot.com/_0CqfqKMyFuc/SwCiOGC2GfI/AAAAAAAABaw/swEV8-LzBxA/s1600/02_01_sand-ingo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196750"/>
            <a:ext cx="4283967" cy="409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009" y="5445612"/>
            <a:ext cx="3707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picture you can see how one big crystal is grown from the purified silicon melt. The resulting mono crystal is called Ingot.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8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Cost of an IC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17504" y="908720"/>
            <a:ext cx="5226496" cy="2304256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total cost of a product can be separated into two components: the recurring expenses </a:t>
            </a:r>
            <a:r>
              <a:rPr lang="en-US" sz="1800" dirty="0"/>
              <a:t>(</a:t>
            </a:r>
            <a:r>
              <a:rPr lang="en-US" sz="1800" dirty="0" smtClean="0"/>
              <a:t>variable cost) and the non-recurring expenses (fixed cost).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Fixed cost; man-power, company’s R&amp;D, manufacturing equipment, marketing, sales, building infrastructures,…</a:t>
            </a:r>
          </a:p>
          <a:p>
            <a:r>
              <a:rPr lang="en-US" sz="1800" dirty="0" smtClean="0"/>
              <a:t>Variable cost; directly attributes to a manufactures product and is proportional to the product volume.</a:t>
            </a:r>
            <a:endParaRPr lang="en-US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720"/>
            <a:ext cx="464262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http://www.siliconsemiconductor.net/images/uploads/Wafer_klein_bis%20gro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810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9560"/>
            <a:ext cx="3967756" cy="46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4653135"/>
            <a:ext cx="4860032" cy="5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69" y="5805263"/>
            <a:ext cx="4338797" cy="69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Cost of an IC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636912"/>
            <a:ext cx="7704856" cy="12241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200" dirty="0" smtClean="0">
                <a:latin typeface="+mj-lt"/>
              </a:rPr>
              <a:t>α</a:t>
            </a:r>
            <a:r>
              <a:rPr lang="en-US" sz="2200" dirty="0" smtClean="0">
                <a:latin typeface="+mj-lt"/>
              </a:rPr>
              <a:t> is a parameter that depends upon the complexity of the manufacturing process and roughly proportional to the number of masks.</a:t>
            </a:r>
            <a:r>
              <a:rPr lang="el-GR" sz="2200" dirty="0" smtClean="0">
                <a:latin typeface="+mj-lt"/>
              </a:rPr>
              <a:t>α</a:t>
            </a:r>
            <a:r>
              <a:rPr lang="en-US" sz="2200" dirty="0" smtClean="0">
                <a:latin typeface="+mj-lt"/>
              </a:rPr>
              <a:t>=3 is a good estimate for today’s complex CMOS process.</a:t>
            </a:r>
            <a:endParaRPr lang="en-US" sz="22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842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22688"/>
            <a:ext cx="4104456" cy="61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5013176"/>
            <a:ext cx="6408712" cy="122413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Cost per die is a strong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function of the die area.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Types of ICs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184799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IC designs can be Digital (covered in this course), Analog, RF or mixed-signal.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Digital Designs;</a:t>
            </a:r>
          </a:p>
          <a:p>
            <a:pPr lvl="1"/>
            <a:r>
              <a:rPr lang="en-US" sz="2000" dirty="0" smtClean="0">
                <a:latin typeface="+mj-lt"/>
              </a:rPr>
              <a:t>Full Custom (FPGA(Field Programmable Gate Array),CPGA,..)</a:t>
            </a:r>
          </a:p>
          <a:p>
            <a:pPr lvl="2"/>
            <a:r>
              <a:rPr lang="en-US" sz="1800" dirty="0" smtClean="0">
                <a:latin typeface="+mj-lt"/>
              </a:rPr>
              <a:t>Every transistor designed and laid out by hand</a:t>
            </a:r>
          </a:p>
          <a:p>
            <a:pPr lvl="2"/>
            <a:r>
              <a:rPr lang="en-US" sz="1800" dirty="0" smtClean="0">
                <a:latin typeface="+mj-lt"/>
              </a:rPr>
              <a:t>Used for memories, </a:t>
            </a:r>
            <a:r>
              <a:rPr lang="en-US" sz="1800" dirty="0" err="1" smtClean="0">
                <a:latin typeface="+mj-lt"/>
              </a:rPr>
              <a:t>datapaths</a:t>
            </a:r>
            <a:r>
              <a:rPr lang="en-US" sz="1800" dirty="0" smtClean="0">
                <a:latin typeface="+mj-lt"/>
              </a:rPr>
              <a:t> in high performance processors, etc.</a:t>
            </a:r>
          </a:p>
          <a:p>
            <a:pPr lvl="1"/>
            <a:r>
              <a:rPr lang="en-US" sz="2000" dirty="0" smtClean="0">
                <a:latin typeface="+mj-lt"/>
              </a:rPr>
              <a:t>ASIC (Application Specific Integrated Circuit)</a:t>
            </a:r>
          </a:p>
          <a:p>
            <a:pPr lvl="2"/>
            <a:r>
              <a:rPr lang="en-US" sz="1800" dirty="0" smtClean="0">
                <a:latin typeface="+mj-lt"/>
              </a:rPr>
              <a:t>Designs synthesized automatically from a high-level language description </a:t>
            </a:r>
          </a:p>
          <a:p>
            <a:pPr lvl="1"/>
            <a:r>
              <a:rPr lang="en-US" sz="2000" dirty="0" smtClean="0">
                <a:latin typeface="+mj-lt"/>
              </a:rPr>
              <a:t>Semi-Custom</a:t>
            </a:r>
          </a:p>
          <a:p>
            <a:pPr lvl="2"/>
            <a:r>
              <a:rPr lang="en-US" sz="1800" dirty="0" smtClean="0">
                <a:latin typeface="+mj-lt"/>
              </a:rPr>
              <a:t>Mixture of custom and synthesized modules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Digital VLSI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75856" y="6021288"/>
            <a:ext cx="5868144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Design abstraction levels in digital circuits</a:t>
            </a:r>
            <a:endParaRPr lang="en-US" sz="2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08720"/>
            <a:ext cx="5688310" cy="50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395536" y="1412776"/>
            <a:ext cx="2592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digital world,  the internal details of a complex module can be abstracted away and replaced with a </a:t>
            </a:r>
            <a:r>
              <a:rPr lang="en-US" i="1" dirty="0" smtClean="0"/>
              <a:t>black box view </a:t>
            </a:r>
            <a:r>
              <a:rPr lang="en-US" dirty="0" smtClean="0"/>
              <a:t>or </a:t>
            </a:r>
            <a:r>
              <a:rPr lang="en-US" i="1" dirty="0" smtClean="0"/>
              <a:t>model. </a:t>
            </a:r>
            <a:endParaRPr lang="en-US" dirty="0" smtClean="0"/>
          </a:p>
          <a:p>
            <a:endParaRPr lang="en-US" i="1" dirty="0" smtClean="0"/>
          </a:p>
          <a:p>
            <a:r>
              <a:rPr lang="en-US" dirty="0" smtClean="0"/>
              <a:t>The performance of this  model is considered with known characteristics. Unlike analog designs, the impact of this </a:t>
            </a:r>
            <a:r>
              <a:rPr lang="en-US" i="1" dirty="0" smtClean="0"/>
              <a:t>divide and conquer</a:t>
            </a:r>
            <a:r>
              <a:rPr lang="en-US" dirty="0" smtClean="0"/>
              <a:t>  approach is dramatic.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Goals of This Course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2511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+mj-lt"/>
              </a:rPr>
              <a:t>Understand the manufacturing technologies of integrated semiconductor devices  and integrated circuits</a:t>
            </a:r>
          </a:p>
          <a:p>
            <a:r>
              <a:rPr lang="en-US" sz="2200" dirty="0">
                <a:latin typeface="+mj-lt"/>
              </a:rPr>
              <a:t>Learn to design and implement state-of-the-art digital </a:t>
            </a:r>
            <a:r>
              <a:rPr lang="en-US" sz="2200" dirty="0" smtClean="0">
                <a:latin typeface="+mj-lt"/>
              </a:rPr>
              <a:t>Very Large </a:t>
            </a:r>
            <a:r>
              <a:rPr lang="en-US" sz="2200" dirty="0">
                <a:latin typeface="+mj-lt"/>
              </a:rPr>
              <a:t>Scale Integrated (VLSI) chips using CMOS </a:t>
            </a:r>
            <a:r>
              <a:rPr lang="en-US" sz="2200" dirty="0" smtClean="0">
                <a:latin typeface="+mj-lt"/>
              </a:rPr>
              <a:t>technology</a:t>
            </a:r>
          </a:p>
          <a:p>
            <a:r>
              <a:rPr lang="en-US" sz="2200" dirty="0" smtClean="0">
                <a:latin typeface="+mj-lt"/>
              </a:rPr>
              <a:t>Learn to analyze sequential circuits designed by CMOS technology</a:t>
            </a:r>
          </a:p>
          <a:p>
            <a:r>
              <a:rPr lang="en-US" sz="2200" dirty="0" smtClean="0">
                <a:latin typeface="+mj-lt"/>
              </a:rPr>
              <a:t>Learn to analyze, simulate and test of the digital design by CAD tools (KICAD will be used)</a:t>
            </a:r>
          </a:p>
          <a:p>
            <a:r>
              <a:rPr lang="en-US" sz="2200" dirty="0" smtClean="0">
                <a:latin typeface="+mj-lt"/>
              </a:rPr>
              <a:t>Learn the basics of Xilinx FPGA </a:t>
            </a:r>
          </a:p>
          <a:p>
            <a:endParaRPr lang="tr-T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79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Issues in ICs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184799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Moore's law is the observation that over the </a:t>
            </a:r>
            <a:r>
              <a:rPr lang="en-US" sz="2200" dirty="0" smtClean="0">
                <a:latin typeface="+mj-lt"/>
              </a:rPr>
              <a:t>history of computing hardware, </a:t>
            </a:r>
            <a:r>
              <a:rPr lang="en-US" sz="2200" dirty="0">
                <a:latin typeface="+mj-lt"/>
              </a:rPr>
              <a:t>the number </a:t>
            </a:r>
            <a:r>
              <a:rPr lang="en-US" sz="2200" dirty="0" smtClean="0">
                <a:latin typeface="+mj-lt"/>
              </a:rPr>
              <a:t>of transistors on integrated circuits </a:t>
            </a:r>
            <a:r>
              <a:rPr lang="en-US" sz="2200" dirty="0">
                <a:latin typeface="+mj-lt"/>
              </a:rPr>
              <a:t>doubles approximately every two years.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460432" cy="439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8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10803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>
                <a:latin typeface="+mj-lt"/>
              </a:rPr>
              <a:t>NOISE: </a:t>
            </a:r>
            <a:r>
              <a:rPr lang="en-US" sz="2200" i="1" dirty="0" smtClean="0">
                <a:latin typeface="+mj-lt"/>
              </a:rPr>
              <a:t>‘unwanted variations of voltages and currents at the logic nodes’</a:t>
            </a:r>
            <a:endParaRPr lang="en-US" sz="22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8424936" cy="341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81168" cy="864319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>
                <a:latin typeface="+mj-lt"/>
              </a:rPr>
              <a:t>Digital circuits (DC) perform operations on </a:t>
            </a:r>
            <a:r>
              <a:rPr lang="en-US" sz="2200" i="1" dirty="0">
                <a:latin typeface="+mj-lt"/>
              </a:rPr>
              <a:t>logical </a:t>
            </a:r>
            <a:r>
              <a:rPr lang="en-US" sz="2200" dirty="0">
                <a:latin typeface="+mj-lt"/>
              </a:rPr>
              <a:t>(or </a:t>
            </a:r>
            <a:r>
              <a:rPr lang="en-US" sz="2200" i="1" dirty="0">
                <a:latin typeface="+mj-lt"/>
              </a:rPr>
              <a:t>Boolean</a:t>
            </a:r>
            <a:r>
              <a:rPr lang="en-US" sz="2200" dirty="0">
                <a:latin typeface="+mj-lt"/>
              </a:rPr>
              <a:t>) variables.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3" y="1615538"/>
            <a:ext cx="13721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060848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Inversion</a:t>
            </a:r>
            <a:endParaRPr lang="tr-TR" sz="2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87" y="2420888"/>
            <a:ext cx="398444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566" y="2852936"/>
            <a:ext cx="8218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A logical variable </a:t>
            </a:r>
            <a:r>
              <a:rPr lang="en-US" sz="2200" dirty="0" smtClean="0">
                <a:latin typeface="+mj-lt"/>
              </a:rPr>
              <a:t>is a </a:t>
            </a:r>
            <a:r>
              <a:rPr lang="en-US" sz="2200" dirty="0">
                <a:latin typeface="+mj-lt"/>
              </a:rPr>
              <a:t>mathematical abstraction. In a physical </a:t>
            </a:r>
            <a:r>
              <a:rPr lang="en-US" sz="2200" dirty="0" smtClean="0">
                <a:latin typeface="+mj-lt"/>
              </a:rPr>
              <a:t>implementation, such </a:t>
            </a:r>
            <a:r>
              <a:rPr lang="en-US" sz="2200" dirty="0">
                <a:latin typeface="+mj-lt"/>
              </a:rPr>
              <a:t>a variable is represented by an electrical quantity. This is most often a </a:t>
            </a:r>
            <a:r>
              <a:rPr lang="en-US" sz="2200" dirty="0" smtClean="0">
                <a:latin typeface="+mj-lt"/>
              </a:rPr>
              <a:t>node voltage </a:t>
            </a:r>
            <a:r>
              <a:rPr lang="en-US" sz="2200" dirty="0">
                <a:latin typeface="+mj-lt"/>
              </a:rPr>
              <a:t>that is not discrete but can adopt a continuous range of values. </a:t>
            </a:r>
            <a:endParaRPr lang="en-US" sz="2200" dirty="0" smtClean="0">
              <a:latin typeface="+mj-lt"/>
            </a:endParaRPr>
          </a:p>
          <a:p>
            <a:endParaRPr lang="en-US" sz="2200" dirty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This </a:t>
            </a:r>
            <a:r>
              <a:rPr lang="en-US" sz="2200" dirty="0">
                <a:latin typeface="+mj-lt"/>
              </a:rPr>
              <a:t>electrical </a:t>
            </a:r>
            <a:r>
              <a:rPr lang="en-US" sz="2200" dirty="0" smtClean="0">
                <a:latin typeface="+mj-lt"/>
              </a:rPr>
              <a:t>voltage is </a:t>
            </a:r>
            <a:r>
              <a:rPr lang="en-US" sz="2200" dirty="0">
                <a:latin typeface="+mj-lt"/>
              </a:rPr>
              <a:t>turned into a discrete variable by associating </a:t>
            </a:r>
            <a:r>
              <a:rPr lang="en-US" sz="2200" i="1" dirty="0">
                <a:latin typeface="+mj-lt"/>
              </a:rPr>
              <a:t>a nominal voltage level </a:t>
            </a:r>
            <a:r>
              <a:rPr lang="en-US" sz="2200" dirty="0">
                <a:latin typeface="+mj-lt"/>
              </a:rPr>
              <a:t>with each </a:t>
            </a:r>
            <a:r>
              <a:rPr lang="en-US" sz="2200" dirty="0" smtClean="0">
                <a:latin typeface="+mj-lt"/>
              </a:rPr>
              <a:t>logic state</a:t>
            </a:r>
            <a:r>
              <a:rPr lang="en-US" sz="2200" dirty="0">
                <a:latin typeface="+mj-lt"/>
              </a:rPr>
              <a:t>: </a:t>
            </a: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1    </a:t>
            </a:r>
            <a:r>
              <a:rPr lang="en-US" sz="2200" i="1" dirty="0" smtClean="0">
                <a:latin typeface="+mj-lt"/>
              </a:rPr>
              <a:t>V</a:t>
            </a:r>
            <a:r>
              <a:rPr lang="en-US" sz="1400" i="1" dirty="0" smtClean="0">
                <a:latin typeface="+mj-lt"/>
              </a:rPr>
              <a:t>OH</a:t>
            </a:r>
            <a:r>
              <a:rPr lang="en-US" sz="2200" dirty="0">
                <a:latin typeface="+mj-lt"/>
              </a:rPr>
              <a:t>, 0 </a:t>
            </a:r>
            <a:r>
              <a:rPr lang="en-US" sz="2200" dirty="0" smtClean="0">
                <a:latin typeface="+mj-lt"/>
              </a:rPr>
              <a:t>   </a:t>
            </a:r>
            <a:r>
              <a:rPr lang="en-US" sz="2200" i="1" dirty="0" smtClean="0">
                <a:latin typeface="+mj-lt"/>
              </a:rPr>
              <a:t>V</a:t>
            </a:r>
            <a:r>
              <a:rPr lang="en-US" sz="1400" i="1" dirty="0" smtClean="0">
                <a:latin typeface="+mj-lt"/>
              </a:rPr>
              <a:t>OL</a:t>
            </a:r>
            <a:r>
              <a:rPr lang="en-US" sz="2200" dirty="0">
                <a:latin typeface="+mj-lt"/>
              </a:rPr>
              <a:t>, where </a:t>
            </a:r>
            <a:r>
              <a:rPr lang="en-US" sz="2200" i="1" dirty="0">
                <a:latin typeface="+mj-lt"/>
              </a:rPr>
              <a:t>V</a:t>
            </a:r>
            <a:r>
              <a:rPr lang="en-US" sz="1400" i="1" dirty="0">
                <a:latin typeface="+mj-lt"/>
              </a:rPr>
              <a:t>OH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and </a:t>
            </a:r>
            <a:r>
              <a:rPr lang="en-US" sz="2200" i="1" dirty="0">
                <a:latin typeface="+mj-lt"/>
              </a:rPr>
              <a:t>V</a:t>
            </a:r>
            <a:r>
              <a:rPr lang="en-US" sz="1400" i="1" dirty="0">
                <a:latin typeface="+mj-lt"/>
              </a:rPr>
              <a:t>OL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represent the </a:t>
            </a:r>
            <a:r>
              <a:rPr lang="en-US" sz="2200" i="1" dirty="0">
                <a:latin typeface="+mj-lt"/>
              </a:rPr>
              <a:t>high </a:t>
            </a:r>
            <a:r>
              <a:rPr lang="en-US" sz="2200" dirty="0">
                <a:latin typeface="+mj-lt"/>
              </a:rPr>
              <a:t>and the </a:t>
            </a:r>
            <a:r>
              <a:rPr lang="en-US" sz="2200" i="1" dirty="0">
                <a:latin typeface="+mj-lt"/>
              </a:rPr>
              <a:t>low </a:t>
            </a:r>
            <a:r>
              <a:rPr lang="en-US" sz="2200" dirty="0">
                <a:latin typeface="+mj-lt"/>
              </a:rPr>
              <a:t>logic </a:t>
            </a:r>
            <a:r>
              <a:rPr lang="en-US" sz="2200" dirty="0" smtClean="0">
                <a:latin typeface="+mj-lt"/>
              </a:rPr>
              <a:t>levels, </a:t>
            </a:r>
            <a:r>
              <a:rPr lang="tr-TR" sz="2200" dirty="0" smtClean="0">
                <a:latin typeface="+mj-lt"/>
              </a:rPr>
              <a:t>respectively</a:t>
            </a:r>
            <a:r>
              <a:rPr lang="tr-TR" sz="2200" dirty="0">
                <a:latin typeface="+mj-lt"/>
              </a:rPr>
              <a:t>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99592" y="5417928"/>
            <a:ext cx="338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74120" y="5417928"/>
            <a:ext cx="338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77" y="5992257"/>
            <a:ext cx="1950318" cy="53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83" y="6021288"/>
            <a:ext cx="1911432" cy="41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Representing logic levels with digital voltages</a:t>
            </a:r>
          </a:p>
          <a:p>
            <a:pPr lvl="1"/>
            <a:r>
              <a:rPr lang="en-US" sz="2000" dirty="0">
                <a:latin typeface="+mj-lt"/>
              </a:rPr>
              <a:t>Ground (GND, VSS) = 0V </a:t>
            </a:r>
            <a:r>
              <a:rPr lang="en-US" sz="2000" dirty="0" smtClean="0">
                <a:latin typeface="+mj-lt"/>
              </a:rPr>
              <a:t>- can </a:t>
            </a:r>
            <a:r>
              <a:rPr lang="en-US" sz="2000" dirty="0">
                <a:latin typeface="+mj-lt"/>
              </a:rPr>
              <a:t>represent logic 0</a:t>
            </a:r>
          </a:p>
          <a:p>
            <a:pPr lvl="1"/>
            <a:r>
              <a:rPr lang="en-US" sz="2000" dirty="0">
                <a:latin typeface="+mj-lt"/>
              </a:rPr>
              <a:t>Power supply (V</a:t>
            </a:r>
            <a:r>
              <a:rPr lang="en-US" sz="2000" baseline="-25000" dirty="0">
                <a:latin typeface="+mj-lt"/>
              </a:rPr>
              <a:t>DD</a:t>
            </a:r>
            <a:r>
              <a:rPr lang="en-US" sz="2000" dirty="0">
                <a:latin typeface="+mj-lt"/>
              </a:rPr>
              <a:t>) can represent logic 1</a:t>
            </a:r>
          </a:p>
          <a:p>
            <a:r>
              <a:rPr lang="en-US" sz="2200" dirty="0" smtClean="0">
                <a:latin typeface="+mj-lt"/>
              </a:rPr>
              <a:t>Decreasing voltages</a:t>
            </a:r>
          </a:p>
          <a:p>
            <a:pPr lvl="1"/>
            <a:r>
              <a:rPr lang="tr-TR" sz="2000" dirty="0">
                <a:latin typeface="+mj-lt"/>
              </a:rPr>
              <a:t>In 1980s, V</a:t>
            </a:r>
            <a:r>
              <a:rPr lang="tr-TR" sz="2000" baseline="-25000" dirty="0">
                <a:latin typeface="+mj-lt"/>
              </a:rPr>
              <a:t>DD</a:t>
            </a:r>
            <a:r>
              <a:rPr lang="tr-TR" sz="2000" dirty="0">
                <a:latin typeface="+mj-lt"/>
              </a:rPr>
              <a:t> = 5V</a:t>
            </a:r>
          </a:p>
          <a:p>
            <a:pPr lvl="1"/>
            <a:r>
              <a:rPr lang="tr-TR" sz="2000" dirty="0"/>
              <a:t>V</a:t>
            </a:r>
            <a:r>
              <a:rPr lang="tr-TR" sz="2000" baseline="-25000" dirty="0"/>
              <a:t>DD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has been decreasing in modern processes</a:t>
            </a:r>
          </a:p>
          <a:p>
            <a:pPr lvl="1"/>
            <a:r>
              <a:rPr lang="en-US" sz="2000" dirty="0">
                <a:latin typeface="+mj-lt"/>
              </a:rPr>
              <a:t>High </a:t>
            </a:r>
            <a:r>
              <a:rPr lang="tr-TR" sz="2000" dirty="0"/>
              <a:t>V</a:t>
            </a:r>
            <a:r>
              <a:rPr lang="tr-TR" sz="2000" baseline="-25000" dirty="0"/>
              <a:t>DD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would damage modern tiny transistors</a:t>
            </a:r>
          </a:p>
          <a:p>
            <a:pPr lvl="1"/>
            <a:r>
              <a:rPr lang="tr-TR" sz="2000" dirty="0" err="1">
                <a:latin typeface="+mj-lt"/>
              </a:rPr>
              <a:t>Lower</a:t>
            </a:r>
            <a:r>
              <a:rPr lang="tr-TR" sz="2000" dirty="0">
                <a:latin typeface="+mj-lt"/>
              </a:rPr>
              <a:t> </a:t>
            </a:r>
            <a:r>
              <a:rPr lang="tr-TR" sz="2000" dirty="0"/>
              <a:t>V</a:t>
            </a:r>
            <a:r>
              <a:rPr lang="tr-TR" sz="2000" baseline="-25000" dirty="0"/>
              <a:t>DD </a:t>
            </a:r>
            <a:r>
              <a:rPr lang="en-US" sz="2000" baseline="-25000" dirty="0" smtClean="0"/>
              <a:t> </a:t>
            </a:r>
            <a:r>
              <a:rPr lang="tr-TR" sz="2000" dirty="0" err="1" smtClean="0">
                <a:latin typeface="+mj-lt"/>
              </a:rPr>
              <a:t>saves</a:t>
            </a:r>
            <a:r>
              <a:rPr lang="tr-TR" sz="2000" dirty="0" smtClean="0">
                <a:latin typeface="+mj-lt"/>
              </a:rPr>
              <a:t> </a:t>
            </a:r>
            <a:r>
              <a:rPr lang="tr-TR" sz="2000" dirty="0">
                <a:latin typeface="+mj-lt"/>
              </a:rPr>
              <a:t>power</a:t>
            </a:r>
          </a:p>
          <a:p>
            <a:pPr lvl="1"/>
            <a:r>
              <a:rPr lang="tr-TR" sz="2000" dirty="0">
                <a:latin typeface="+mj-lt"/>
              </a:rPr>
              <a:t>VDD = </a:t>
            </a:r>
            <a:r>
              <a:rPr lang="tr-TR" sz="2000" dirty="0" smtClean="0">
                <a:latin typeface="+mj-lt"/>
              </a:rPr>
              <a:t>3</a:t>
            </a:r>
            <a:r>
              <a:rPr lang="en-US" sz="2000" dirty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3V; </a:t>
            </a:r>
            <a:r>
              <a:rPr lang="tr-TR" sz="2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5V; </a:t>
            </a:r>
            <a:r>
              <a:rPr lang="tr-TR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8V; </a:t>
            </a:r>
            <a:r>
              <a:rPr lang="tr-TR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5V; </a:t>
            </a:r>
            <a:r>
              <a:rPr lang="tr-TR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2V; </a:t>
            </a:r>
            <a:r>
              <a:rPr lang="tr-TR" sz="2000" dirty="0" smtClean="0">
                <a:latin typeface="+mj-lt"/>
              </a:rPr>
              <a:t>1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0V; </a:t>
            </a:r>
            <a:r>
              <a:rPr lang="tr-TR" sz="2000" dirty="0" smtClean="0">
                <a:latin typeface="+mj-lt"/>
              </a:rPr>
              <a:t>0</a:t>
            </a:r>
            <a:r>
              <a:rPr lang="en-US" sz="2000" dirty="0" smtClean="0">
                <a:latin typeface="+mj-lt"/>
              </a:rPr>
              <a:t>.</a:t>
            </a:r>
            <a:r>
              <a:rPr lang="tr-TR" sz="2000" dirty="0">
                <a:latin typeface="+mj-lt"/>
              </a:rPr>
              <a:t>9V; </a:t>
            </a:r>
            <a:r>
              <a:rPr lang="en-US" sz="2000" dirty="0" smtClean="0">
                <a:latin typeface="+mj-lt"/>
              </a:rPr>
              <a:t>…</a:t>
            </a: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8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2088455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The Voltage-Transfer Characteristics</a:t>
            </a:r>
          </a:p>
          <a:p>
            <a:r>
              <a:rPr lang="en-US" sz="2200" dirty="0">
                <a:latin typeface="+mj-lt"/>
              </a:rPr>
              <a:t>The electrical function of a gate is best expressed by its </a:t>
            </a:r>
            <a:r>
              <a:rPr lang="en-US" sz="2200" i="1" dirty="0" smtClean="0">
                <a:latin typeface="+mj-lt"/>
              </a:rPr>
              <a:t>voltage-transfer characteristic </a:t>
            </a:r>
            <a:r>
              <a:rPr lang="en-US" sz="2200" dirty="0">
                <a:latin typeface="+mj-lt"/>
              </a:rPr>
              <a:t>(VTC) (sometimes called the </a:t>
            </a:r>
            <a:r>
              <a:rPr lang="en-US" sz="2200" i="1" dirty="0">
                <a:latin typeface="+mj-lt"/>
              </a:rPr>
              <a:t>DC transfer characteristic</a:t>
            </a:r>
            <a:r>
              <a:rPr lang="en-US" sz="2200" dirty="0">
                <a:latin typeface="+mj-lt"/>
              </a:rPr>
              <a:t>), which plots </a:t>
            </a:r>
            <a:r>
              <a:rPr lang="en-US" sz="2200" dirty="0" smtClean="0">
                <a:latin typeface="+mj-lt"/>
              </a:rPr>
              <a:t>the output </a:t>
            </a:r>
            <a:r>
              <a:rPr lang="en-US" sz="2200" dirty="0">
                <a:latin typeface="+mj-lt"/>
              </a:rPr>
              <a:t>voltage as a function of the input voltage </a:t>
            </a:r>
            <a:r>
              <a:rPr lang="en-US" sz="2200" i="1" dirty="0" err="1">
                <a:latin typeface="+mj-lt"/>
              </a:rPr>
              <a:t>V</a:t>
            </a:r>
            <a:r>
              <a:rPr lang="en-US" sz="1200" i="1" dirty="0" err="1">
                <a:latin typeface="+mj-lt"/>
              </a:rPr>
              <a:t>out</a:t>
            </a:r>
            <a:r>
              <a:rPr lang="en-US" sz="2200" i="1" dirty="0">
                <a:latin typeface="+mj-lt"/>
              </a:rPr>
              <a:t> = f</a:t>
            </a:r>
            <a:r>
              <a:rPr lang="en-US" sz="2200" dirty="0">
                <a:latin typeface="+mj-lt"/>
              </a:rPr>
              <a:t>(</a:t>
            </a:r>
            <a:r>
              <a:rPr lang="en-US" sz="2200" i="1" dirty="0">
                <a:latin typeface="+mj-lt"/>
              </a:rPr>
              <a:t>V</a:t>
            </a:r>
            <a:r>
              <a:rPr lang="en-US" sz="1200" i="1" dirty="0">
                <a:latin typeface="+mj-lt"/>
              </a:rPr>
              <a:t>in</a:t>
            </a:r>
            <a:r>
              <a:rPr lang="en-US" sz="2200" dirty="0">
                <a:latin typeface="+mj-lt"/>
              </a:rPr>
              <a:t>).</a:t>
            </a:r>
            <a:endParaRPr lang="en-US" sz="22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9" y="2780928"/>
            <a:ext cx="36099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8209" y="6381328"/>
            <a:ext cx="420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Inverter voltage-transfer characteristics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3880003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sz="1400" i="1" dirty="0" err="1" smtClean="0"/>
              <a:t>m</a:t>
            </a:r>
            <a:r>
              <a:rPr lang="en-US" dirty="0" smtClean="0"/>
              <a:t> : </a:t>
            </a:r>
            <a:r>
              <a:rPr lang="en-US" i="1" dirty="0" smtClean="0"/>
              <a:t>Gate</a:t>
            </a:r>
            <a:r>
              <a:rPr lang="en-US" dirty="0" smtClean="0"/>
              <a:t> or </a:t>
            </a:r>
            <a:r>
              <a:rPr lang="en-US" i="1" dirty="0" smtClean="0"/>
              <a:t>switching voltage</a:t>
            </a:r>
          </a:p>
          <a:p>
            <a:endParaRPr lang="en-US" dirty="0" smtClean="0"/>
          </a:p>
          <a:p>
            <a:r>
              <a:rPr lang="en-US" dirty="0" smtClean="0"/>
              <a:t>This point will be of particular interest when studying sequential circuits.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78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17115"/>
            <a:ext cx="8229600" cy="3528615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Noise Margins : </a:t>
            </a:r>
            <a:r>
              <a:rPr lang="en-US" sz="2200" dirty="0">
                <a:latin typeface="+mj-lt"/>
              </a:rPr>
              <a:t>A measure of the sensitivity of a gate to noise is </a:t>
            </a:r>
            <a:r>
              <a:rPr lang="en-US" sz="2200" dirty="0" smtClean="0">
                <a:latin typeface="+mj-lt"/>
              </a:rPr>
              <a:t>given by </a:t>
            </a:r>
            <a:r>
              <a:rPr lang="en-US" sz="2200" dirty="0">
                <a:latin typeface="+mj-lt"/>
              </a:rPr>
              <a:t>the noise margins </a:t>
            </a:r>
            <a:r>
              <a:rPr lang="en-US" sz="2200" i="1" dirty="0">
                <a:latin typeface="+mj-lt"/>
              </a:rPr>
              <a:t>NM</a:t>
            </a:r>
            <a:r>
              <a:rPr lang="en-US" sz="1100" i="1" dirty="0">
                <a:latin typeface="+mj-lt"/>
              </a:rPr>
              <a:t>L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(</a:t>
            </a:r>
            <a:r>
              <a:rPr lang="en-US" sz="2200" i="1" dirty="0">
                <a:latin typeface="+mj-lt"/>
              </a:rPr>
              <a:t>noise margin low</a:t>
            </a:r>
            <a:r>
              <a:rPr lang="en-US" sz="2200" dirty="0">
                <a:latin typeface="+mj-lt"/>
              </a:rPr>
              <a:t>) and </a:t>
            </a:r>
            <a:r>
              <a:rPr lang="en-US" sz="2200" i="1" dirty="0">
                <a:latin typeface="+mj-lt"/>
              </a:rPr>
              <a:t>NM</a:t>
            </a:r>
            <a:r>
              <a:rPr lang="en-US" sz="1000" i="1" dirty="0">
                <a:latin typeface="+mj-lt"/>
              </a:rPr>
              <a:t>H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(</a:t>
            </a:r>
            <a:r>
              <a:rPr lang="en-US" sz="2200" i="1" dirty="0">
                <a:latin typeface="+mj-lt"/>
              </a:rPr>
              <a:t>noise margin high</a:t>
            </a:r>
            <a:r>
              <a:rPr lang="en-US" sz="2200" dirty="0">
                <a:latin typeface="+mj-lt"/>
              </a:rPr>
              <a:t>), which </a:t>
            </a:r>
            <a:r>
              <a:rPr lang="en-US" sz="2200" dirty="0" smtClean="0">
                <a:latin typeface="+mj-lt"/>
              </a:rPr>
              <a:t>quantize the </a:t>
            </a:r>
            <a:r>
              <a:rPr lang="en-US" sz="2200" dirty="0">
                <a:latin typeface="+mj-lt"/>
              </a:rPr>
              <a:t>size of the legal “0” and “1”, respectively, and set a fixed maximum threshold </a:t>
            </a:r>
            <a:r>
              <a:rPr lang="en-US" sz="2200" dirty="0" smtClean="0">
                <a:latin typeface="+mj-lt"/>
              </a:rPr>
              <a:t>on the </a:t>
            </a:r>
            <a:r>
              <a:rPr lang="en-US" sz="2200" dirty="0">
                <a:latin typeface="+mj-lt"/>
              </a:rPr>
              <a:t>noise value:</a:t>
            </a: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2444278" cy="10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304426" y="1052736"/>
            <a:ext cx="6320462" cy="5256584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Regenerative Property: If the gate possesses the regenerative property, the effect of different noise sources can not force a signal level into the undefined region.</a:t>
            </a: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476842" cy="268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34870"/>
            <a:ext cx="4248472" cy="332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94116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Definition of V</a:t>
            </a:r>
            <a:r>
              <a:rPr lang="en-US" sz="1100" dirty="0" smtClean="0">
                <a:latin typeface="+mj-lt"/>
              </a:rPr>
              <a:t>IL</a:t>
            </a:r>
            <a:r>
              <a:rPr lang="en-US" dirty="0" smtClean="0">
                <a:latin typeface="+mj-lt"/>
              </a:rPr>
              <a:t> and V</a:t>
            </a:r>
            <a:r>
              <a:rPr lang="en-US" sz="1100" dirty="0" smtClean="0">
                <a:latin typeface="+mj-lt"/>
              </a:rPr>
              <a:t>IH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/>
              <a:t>As long as the signal </a:t>
            </a:r>
            <a:r>
              <a:rPr lang="en-US" sz="2400" dirty="0" smtClean="0"/>
              <a:t>is within </a:t>
            </a:r>
            <a:r>
              <a:rPr lang="en-US" sz="2400" dirty="0"/>
              <a:t>the noise margins, the following gate continues to function correctly, although </a:t>
            </a:r>
            <a:r>
              <a:rPr lang="en-US" sz="2400" dirty="0" smtClean="0"/>
              <a:t>its output </a:t>
            </a:r>
            <a:r>
              <a:rPr lang="en-US" sz="2400" dirty="0"/>
              <a:t>voltage varies from the nominal one. This deviation is added to the noise injected </a:t>
            </a:r>
            <a:r>
              <a:rPr lang="en-US" sz="2400" dirty="0" smtClean="0"/>
              <a:t>at the </a:t>
            </a:r>
            <a:r>
              <a:rPr lang="en-US" sz="2400" dirty="0"/>
              <a:t>output node and passed to the next gate</a:t>
            </a:r>
            <a:r>
              <a:rPr lang="en-US" sz="2400" dirty="0" smtClean="0"/>
              <a:t>.</a:t>
            </a: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4104456" cy="346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22720"/>
            <a:ext cx="2444278" cy="10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For a chain of even number of inverters, </a:t>
            </a:r>
            <a:r>
              <a:rPr lang="en-US" sz="2400" dirty="0">
                <a:latin typeface="+mj-lt"/>
              </a:rPr>
              <a:t>the output voltage </a:t>
            </a:r>
            <a:r>
              <a:rPr lang="en-US" sz="2400" i="1" dirty="0" err="1">
                <a:latin typeface="+mj-lt"/>
              </a:rPr>
              <a:t>v</a:t>
            </a:r>
            <a:r>
              <a:rPr lang="en-US" sz="1200" i="1" dirty="0" err="1">
                <a:latin typeface="+mj-lt"/>
              </a:rPr>
              <a:t>out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will equal </a:t>
            </a:r>
            <a:r>
              <a:rPr lang="en-US" sz="2400" i="1" dirty="0">
                <a:latin typeface="+mj-lt"/>
              </a:rPr>
              <a:t>V</a:t>
            </a:r>
            <a:r>
              <a:rPr lang="en-US" sz="1000" i="1" dirty="0">
                <a:latin typeface="+mj-lt"/>
              </a:rPr>
              <a:t>OL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if and only if the inverter possesses the regenerative property. </a:t>
            </a:r>
            <a:endParaRPr lang="en-US" sz="2200" dirty="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78" y="2375167"/>
            <a:ext cx="6579110" cy="125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78" y="3789040"/>
            <a:ext cx="7079458" cy="276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400" dirty="0"/>
              <a:t>VTC of an inverter </a:t>
            </a:r>
            <a:r>
              <a:rPr lang="en-US" sz="2400" i="1" dirty="0" err="1"/>
              <a:t>V</a:t>
            </a:r>
            <a:r>
              <a:rPr lang="en-US" sz="1800" i="1" dirty="0" err="1"/>
              <a:t>out</a:t>
            </a:r>
            <a:r>
              <a:rPr lang="en-US" sz="2400" i="1" dirty="0"/>
              <a:t> = f</a:t>
            </a:r>
            <a:r>
              <a:rPr lang="en-US" sz="2400" dirty="0"/>
              <a:t>(</a:t>
            </a:r>
            <a:r>
              <a:rPr lang="en-US" sz="2400" i="1" dirty="0"/>
              <a:t>V</a:t>
            </a:r>
            <a:r>
              <a:rPr lang="en-US" sz="1200" i="1" dirty="0"/>
              <a:t>in</a:t>
            </a:r>
            <a:r>
              <a:rPr lang="en-US" sz="2400" dirty="0"/>
              <a:t>) as </a:t>
            </a:r>
            <a:r>
              <a:rPr lang="en-US" sz="2400" dirty="0" smtClean="0"/>
              <a:t>well as </a:t>
            </a:r>
            <a:r>
              <a:rPr lang="en-US" sz="2400" dirty="0"/>
              <a:t>its inverse function </a:t>
            </a:r>
            <a:r>
              <a:rPr lang="en-US" sz="2400" i="1" dirty="0" err="1"/>
              <a:t>f</a:t>
            </a:r>
            <a:r>
              <a:rPr lang="en-US" sz="1800" i="1" dirty="0" err="1"/>
              <a:t>inv</a:t>
            </a:r>
            <a:r>
              <a:rPr lang="en-US" sz="2400" dirty="0"/>
              <a:t>(), which reverts the function of the </a:t>
            </a:r>
            <a:r>
              <a:rPr lang="en-US" sz="2400" i="1" dirty="0"/>
              <a:t>x- </a:t>
            </a:r>
            <a:r>
              <a:rPr lang="en-US" sz="2400" dirty="0"/>
              <a:t>and </a:t>
            </a:r>
            <a:r>
              <a:rPr lang="en-US" sz="2400" i="1" dirty="0"/>
              <a:t>y-</a:t>
            </a:r>
            <a:r>
              <a:rPr lang="en-US" sz="2400" dirty="0"/>
              <a:t>axis and is </a:t>
            </a:r>
            <a:r>
              <a:rPr lang="en-US" sz="2400" dirty="0" smtClean="0"/>
              <a:t>defined as </a:t>
            </a:r>
            <a:r>
              <a:rPr lang="en-US" sz="2400" dirty="0"/>
              <a:t>follows:</a:t>
            </a: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372118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624736" cy="281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Course Information</a:t>
            </a:r>
            <a:endParaRPr lang="tr-T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Instructor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r>
              <a:rPr lang="en-US" sz="2200" dirty="0" smtClean="0">
                <a:latin typeface="+mj-lt"/>
              </a:rPr>
              <a:t>Emre Yengel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r>
              <a:rPr lang="en-US" sz="2200" dirty="0" smtClean="0">
                <a:latin typeface="+mj-lt"/>
              </a:rPr>
              <a:t>Office: L-A21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r>
              <a:rPr lang="en-US" sz="2200" dirty="0" smtClean="0">
                <a:latin typeface="+mj-lt"/>
              </a:rPr>
              <a:t>+90-312-233-1309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r>
              <a:rPr lang="en-US" sz="2200" dirty="0" smtClean="0">
                <a:latin typeface="+mj-lt"/>
                <a:hlinkClick r:id="rId2"/>
              </a:rPr>
              <a:t>e.yengel@cankaya.edu.tr</a:t>
            </a:r>
            <a:endParaRPr lang="en-US" sz="2200" dirty="0" smtClean="0">
              <a:latin typeface="+mj-lt"/>
            </a:endParaRPr>
          </a:p>
          <a:p>
            <a:pPr marL="109728" indent="0">
              <a:buClr>
                <a:schemeClr val="accent6">
                  <a:lumMod val="60000"/>
                  <a:lumOff val="40000"/>
                </a:schemeClr>
              </a:buClr>
              <a:buNone/>
            </a:pPr>
            <a:r>
              <a:rPr lang="en-US" sz="2200" dirty="0" smtClean="0">
                <a:latin typeface="+mj-lt"/>
              </a:rPr>
              <a:t>More on Course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 smtClean="0">
                <a:latin typeface="+mj-lt"/>
              </a:rPr>
              <a:t>Course Web Page: ece424.cankaya.edu.tr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 smtClean="0">
                <a:latin typeface="+mj-lt"/>
              </a:rPr>
              <a:t>Text Book: Digital Integrated Circuits (2</a:t>
            </a:r>
            <a:r>
              <a:rPr lang="en-US" sz="2200" baseline="30000" dirty="0" smtClean="0">
                <a:latin typeface="+mj-lt"/>
              </a:rPr>
              <a:t>nd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ed.), Jan M. </a:t>
            </a:r>
            <a:r>
              <a:rPr lang="en-US" sz="2200" dirty="0" err="1" smtClean="0">
                <a:latin typeface="+mj-lt"/>
              </a:rPr>
              <a:t>Rabaey</a:t>
            </a:r>
            <a:r>
              <a:rPr lang="en-US" sz="2200" dirty="0" smtClean="0">
                <a:latin typeface="+mj-lt"/>
              </a:rPr>
              <a:t>, 2002</a:t>
            </a:r>
          </a:p>
          <a:p>
            <a:r>
              <a:rPr lang="en-US" sz="2200" dirty="0">
                <a:latin typeface="+mj-lt"/>
              </a:rPr>
              <a:t>Lectures </a:t>
            </a:r>
            <a:r>
              <a:rPr lang="en-US" sz="2200" dirty="0" smtClean="0">
                <a:latin typeface="+mj-lt"/>
              </a:rPr>
              <a:t>in </a:t>
            </a:r>
            <a:r>
              <a:rPr lang="en-US" sz="2200" dirty="0">
                <a:latin typeface="+mj-lt"/>
              </a:rPr>
              <a:t>class will cover basics of course</a:t>
            </a:r>
          </a:p>
          <a:p>
            <a:r>
              <a:rPr lang="en-US" sz="2200" dirty="0" err="1" smtClean="0">
                <a:latin typeface="+mj-lt"/>
              </a:rPr>
              <a:t>Homeworks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will help you gain a </a:t>
            </a:r>
            <a:r>
              <a:rPr lang="en-US" sz="2200" dirty="0" smtClean="0">
                <a:latin typeface="+mj-lt"/>
              </a:rPr>
              <a:t>deep </a:t>
            </a:r>
            <a:r>
              <a:rPr lang="tr-TR" sz="2200" dirty="0" smtClean="0">
                <a:latin typeface="+mj-lt"/>
              </a:rPr>
              <a:t>understanding </a:t>
            </a:r>
            <a:r>
              <a:rPr lang="tr-TR" sz="2200" dirty="0">
                <a:latin typeface="+mj-lt"/>
              </a:rPr>
              <a:t>of the </a:t>
            </a:r>
            <a:r>
              <a:rPr lang="tr-TR" sz="2200" dirty="0" smtClean="0">
                <a:latin typeface="+mj-lt"/>
              </a:rPr>
              <a:t>subject</a:t>
            </a:r>
            <a:endParaRPr lang="en-US" sz="2200" dirty="0" smtClean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Assessment: HWs (%20), Attendance (%10), Midterm (%30), Final (%40)</a:t>
            </a:r>
          </a:p>
          <a:p>
            <a:r>
              <a:rPr lang="en-US" sz="2200" dirty="0" smtClean="0">
                <a:latin typeface="+mj-lt"/>
              </a:rPr>
              <a:t>Lab sessions will cover PSPICE and FPGA basics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Georgia" pitchFamily="18" charset="0"/>
              <a:buChar char="•"/>
            </a:pPr>
            <a:endParaRPr lang="en-US" sz="2200" dirty="0" smtClean="0"/>
          </a:p>
          <a:p>
            <a:pPr marL="109728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33531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Noise Immunity: </a:t>
            </a:r>
            <a:r>
              <a:rPr lang="en-US" sz="2400" dirty="0" smtClean="0">
                <a:latin typeface="+mj-lt"/>
              </a:rPr>
              <a:t>expresses </a:t>
            </a:r>
            <a:r>
              <a:rPr lang="en-US" sz="2400" dirty="0">
                <a:latin typeface="+mj-lt"/>
              </a:rPr>
              <a:t>the ability of the system to </a:t>
            </a:r>
            <a:r>
              <a:rPr lang="en-US" sz="2400" dirty="0" smtClean="0">
                <a:latin typeface="+mj-lt"/>
              </a:rPr>
              <a:t>process and </a:t>
            </a:r>
            <a:r>
              <a:rPr lang="en-US" sz="2400" dirty="0">
                <a:latin typeface="+mj-lt"/>
              </a:rPr>
              <a:t>transmit information correctly in the presence of </a:t>
            </a:r>
            <a:r>
              <a:rPr lang="en-US" sz="2400" dirty="0" smtClean="0">
                <a:latin typeface="+mj-lt"/>
              </a:rPr>
              <a:t>noise.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 system with good noise immunity must reject the noise instead of overpowering it. 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Directivity: </a:t>
            </a:r>
            <a:r>
              <a:rPr lang="en-US" sz="2400" dirty="0">
                <a:latin typeface="+mj-lt"/>
              </a:rPr>
              <a:t>a gate to be </a:t>
            </a:r>
            <a:r>
              <a:rPr lang="en-US" sz="2400" i="1" dirty="0" smtClean="0">
                <a:latin typeface="+mj-lt"/>
              </a:rPr>
              <a:t>unidirectional</a:t>
            </a:r>
            <a:r>
              <a:rPr lang="en-US" sz="2400" dirty="0" smtClean="0">
                <a:latin typeface="+mj-lt"/>
              </a:rPr>
              <a:t> which changes </a:t>
            </a:r>
            <a:r>
              <a:rPr lang="en-US" sz="2400" dirty="0">
                <a:latin typeface="+mj-lt"/>
              </a:rPr>
              <a:t>in an </a:t>
            </a:r>
            <a:r>
              <a:rPr lang="en-US" sz="2400" dirty="0" smtClean="0">
                <a:latin typeface="+mj-lt"/>
              </a:rPr>
              <a:t>output level </a:t>
            </a:r>
            <a:r>
              <a:rPr lang="en-US" sz="2400" dirty="0">
                <a:latin typeface="+mj-lt"/>
              </a:rPr>
              <a:t>should not appear at any unchanging input of the same circuit</a:t>
            </a:r>
            <a:r>
              <a:rPr lang="en-US" sz="2400" dirty="0"/>
              <a:t>.</a:t>
            </a:r>
            <a:endParaRPr lang="en-US" sz="2400" dirty="0">
              <a:latin typeface="+mj-lt"/>
            </a:endParaRPr>
          </a:p>
          <a:p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Functionality and Robustness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Fan In &amp; Fan Out: </a:t>
            </a:r>
            <a:r>
              <a:rPr lang="en-US" sz="2400" dirty="0"/>
              <a:t>The fan-out denotes the number of load gates N that are connected to the output of </a:t>
            </a:r>
            <a:r>
              <a:rPr lang="en-US" sz="2400" dirty="0" smtClean="0"/>
              <a:t>the driving gate. </a:t>
            </a:r>
            <a:r>
              <a:rPr lang="en-US" sz="2400" dirty="0"/>
              <a:t>The fan-in of a gate is defined as the number of inputs to the </a:t>
            </a:r>
            <a:r>
              <a:rPr lang="en-US" sz="2400" dirty="0" smtClean="0"/>
              <a:t>gate.</a:t>
            </a:r>
            <a:endParaRPr lang="en-US" sz="2200" dirty="0" smtClean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276376" cy="310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4091"/>
            <a:ext cx="3037681" cy="244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Performance of a digital circuit can be  expressed with the computational ability that the circuit can manage. It is often expressed by </a:t>
            </a:r>
            <a:r>
              <a:rPr lang="en-US" sz="2400" dirty="0">
                <a:latin typeface="+mj-lt"/>
              </a:rPr>
              <a:t>the duration of the clock period (</a:t>
            </a:r>
            <a:r>
              <a:rPr lang="en-US" sz="2400" i="1" dirty="0" smtClean="0">
                <a:latin typeface="+mj-lt"/>
              </a:rPr>
              <a:t>clock cycle </a:t>
            </a:r>
            <a:r>
              <a:rPr lang="en-US" sz="2400" i="1" dirty="0">
                <a:latin typeface="+mj-lt"/>
              </a:rPr>
              <a:t>time)</a:t>
            </a:r>
            <a:r>
              <a:rPr lang="en-US" sz="2400" dirty="0">
                <a:latin typeface="+mj-lt"/>
              </a:rPr>
              <a:t>, or its rate (</a:t>
            </a:r>
            <a:r>
              <a:rPr lang="en-US" sz="2400" i="1" dirty="0">
                <a:latin typeface="+mj-lt"/>
              </a:rPr>
              <a:t>clock frequency</a:t>
            </a:r>
            <a:r>
              <a:rPr lang="en-US" sz="2400" dirty="0" smtClean="0">
                <a:latin typeface="+mj-lt"/>
              </a:rPr>
              <a:t>).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The </a:t>
            </a:r>
            <a:r>
              <a:rPr lang="en-US" sz="2400" i="1" dirty="0">
                <a:latin typeface="+mj-lt"/>
              </a:rPr>
              <a:t>propagation delay </a:t>
            </a:r>
            <a:r>
              <a:rPr lang="en-US" sz="2400" i="1" dirty="0" err="1">
                <a:latin typeface="+mj-lt"/>
              </a:rPr>
              <a:t>t</a:t>
            </a:r>
            <a:r>
              <a:rPr lang="en-US" sz="1400" i="1" dirty="0" err="1">
                <a:latin typeface="+mj-lt"/>
              </a:rPr>
              <a:t>p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of a gate defines how quickly it responds to a change at </a:t>
            </a:r>
            <a:r>
              <a:rPr lang="en-US" sz="2400" dirty="0" smtClean="0">
                <a:latin typeface="+mj-lt"/>
              </a:rPr>
              <a:t>its input(s</a:t>
            </a:r>
            <a:r>
              <a:rPr lang="en-US" sz="2400" dirty="0">
                <a:latin typeface="+mj-lt"/>
              </a:rPr>
              <a:t>). It expresses </a:t>
            </a:r>
            <a:r>
              <a:rPr lang="en-US" sz="2400" i="1" dirty="0">
                <a:latin typeface="+mj-lt"/>
              </a:rPr>
              <a:t>the delay experienced by a signal when passing through a gate</a:t>
            </a:r>
            <a:r>
              <a:rPr lang="en-US" sz="2400" dirty="0">
                <a:latin typeface="+mj-lt"/>
              </a:rPr>
              <a:t>. It </a:t>
            </a:r>
            <a:r>
              <a:rPr lang="en-US" sz="2400" dirty="0" smtClean="0">
                <a:latin typeface="+mj-lt"/>
              </a:rPr>
              <a:t>is measured </a:t>
            </a:r>
            <a:r>
              <a:rPr lang="en-US" sz="2400" dirty="0">
                <a:latin typeface="+mj-lt"/>
              </a:rPr>
              <a:t>between the 50% transition points of the input and output waveforms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501237" cy="89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03" y="3123646"/>
            <a:ext cx="6728725" cy="33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32071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The </a:t>
            </a:r>
            <a:r>
              <a:rPr lang="en-US" sz="2200" i="1" dirty="0" err="1">
                <a:latin typeface="+mj-lt"/>
              </a:rPr>
              <a:t>t</a:t>
            </a:r>
            <a:r>
              <a:rPr lang="en-US" sz="1000" i="1" dirty="0" err="1">
                <a:latin typeface="+mj-lt"/>
              </a:rPr>
              <a:t>pLH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defines the response time of the gate for a </a:t>
            </a:r>
            <a:r>
              <a:rPr lang="en-US" sz="2200" i="1" dirty="0">
                <a:latin typeface="+mj-lt"/>
              </a:rPr>
              <a:t>low to high </a:t>
            </a:r>
            <a:r>
              <a:rPr lang="en-US" sz="2200" dirty="0">
                <a:latin typeface="+mj-lt"/>
              </a:rPr>
              <a:t>(or positive) output </a:t>
            </a:r>
            <a:r>
              <a:rPr lang="en-US" sz="2200" dirty="0" smtClean="0">
                <a:latin typeface="+mj-lt"/>
              </a:rPr>
              <a:t>transition</a:t>
            </a:r>
            <a:r>
              <a:rPr lang="en-US" sz="2200" i="1" dirty="0" smtClean="0">
                <a:latin typeface="+mj-lt"/>
              </a:rPr>
              <a:t>, </a:t>
            </a:r>
            <a:r>
              <a:rPr lang="en-US" sz="2200" dirty="0" smtClean="0">
                <a:latin typeface="+mj-lt"/>
              </a:rPr>
              <a:t>while </a:t>
            </a:r>
            <a:r>
              <a:rPr lang="en-US" sz="2200" i="1" dirty="0" err="1">
                <a:latin typeface="+mj-lt"/>
              </a:rPr>
              <a:t>t</a:t>
            </a:r>
            <a:r>
              <a:rPr lang="en-US" sz="1000" i="1" dirty="0" err="1">
                <a:latin typeface="+mj-lt"/>
              </a:rPr>
              <a:t>pHL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refers to a </a:t>
            </a:r>
            <a:r>
              <a:rPr lang="en-US" sz="2200" i="1" dirty="0">
                <a:latin typeface="+mj-lt"/>
              </a:rPr>
              <a:t>high to low </a:t>
            </a:r>
            <a:r>
              <a:rPr lang="en-US" sz="2200" dirty="0">
                <a:latin typeface="+mj-lt"/>
              </a:rPr>
              <a:t>(or negative) transition</a:t>
            </a:r>
            <a:r>
              <a:rPr lang="en-US" sz="2200" i="1" dirty="0">
                <a:latin typeface="+mj-lt"/>
              </a:rPr>
              <a:t>. </a:t>
            </a:r>
            <a:r>
              <a:rPr lang="en-US" sz="2200" dirty="0">
                <a:latin typeface="+mj-lt"/>
              </a:rPr>
              <a:t>The propagation delay </a:t>
            </a:r>
            <a:r>
              <a:rPr lang="en-US" sz="2200" i="1" dirty="0" err="1">
                <a:latin typeface="+mj-lt"/>
              </a:rPr>
              <a:t>t</a:t>
            </a:r>
            <a:r>
              <a:rPr lang="en-US" sz="1050" i="1" dirty="0" err="1">
                <a:latin typeface="+mj-lt"/>
              </a:rPr>
              <a:t>p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is defined </a:t>
            </a:r>
            <a:r>
              <a:rPr lang="en-US" sz="2200" dirty="0">
                <a:latin typeface="+mj-lt"/>
              </a:rPr>
              <a:t>as the average of the two.</a:t>
            </a: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The delay is a function of the </a:t>
            </a:r>
            <a:r>
              <a:rPr lang="en-US" sz="2400" i="1" dirty="0" smtClean="0">
                <a:latin typeface="+mj-lt"/>
              </a:rPr>
              <a:t>slopes </a:t>
            </a:r>
            <a:r>
              <a:rPr lang="en-US" sz="2400" dirty="0" smtClean="0">
                <a:latin typeface="+mj-lt"/>
              </a:rPr>
              <a:t>of the input and output signals of the gate. To quantify this, the </a:t>
            </a:r>
            <a:r>
              <a:rPr lang="en-US" sz="2400" i="1" dirty="0" smtClean="0">
                <a:latin typeface="+mj-lt"/>
              </a:rPr>
              <a:t>rise and fall times 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1000" i="1" dirty="0" err="1" smtClean="0">
                <a:latin typeface="+mj-lt"/>
              </a:rPr>
              <a:t>r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i="1" dirty="0" err="1" smtClean="0">
                <a:latin typeface="+mj-lt"/>
              </a:rPr>
              <a:t>t</a:t>
            </a:r>
            <a:r>
              <a:rPr lang="en-US" sz="1000" i="1" dirty="0" err="1" smtClean="0">
                <a:latin typeface="+mj-lt"/>
              </a:rPr>
              <a:t>f</a:t>
            </a:r>
            <a:r>
              <a:rPr lang="en-US" sz="2400" dirty="0" smtClean="0">
                <a:latin typeface="+mj-lt"/>
              </a:rPr>
              <a:t>, which </a:t>
            </a:r>
            <a:r>
              <a:rPr lang="en-US" sz="2400" dirty="0">
                <a:latin typeface="+mj-lt"/>
              </a:rPr>
              <a:t>express how fast a signal transits </a:t>
            </a:r>
            <a:r>
              <a:rPr lang="en-US" sz="2400" dirty="0" smtClean="0">
                <a:latin typeface="+mj-lt"/>
              </a:rPr>
              <a:t>between the </a:t>
            </a:r>
            <a:r>
              <a:rPr lang="en-US" sz="2400" dirty="0">
                <a:latin typeface="+mj-lt"/>
              </a:rPr>
              <a:t>different levels</a:t>
            </a:r>
            <a:r>
              <a:rPr lang="en-US" sz="2400" dirty="0" smtClean="0">
                <a:latin typeface="+mj-lt"/>
              </a:rPr>
              <a:t>. </a:t>
            </a:r>
          </a:p>
          <a:p>
            <a:r>
              <a:rPr lang="en-US" sz="2400" dirty="0">
                <a:latin typeface="+mj-lt"/>
              </a:rPr>
              <a:t>The rise/fall time of a signal is largely determined by </a:t>
            </a:r>
            <a:r>
              <a:rPr lang="en-US" sz="2400" dirty="0" smtClean="0">
                <a:latin typeface="+mj-lt"/>
              </a:rPr>
              <a:t>the strength </a:t>
            </a:r>
            <a:r>
              <a:rPr lang="en-US" sz="2400" dirty="0">
                <a:latin typeface="+mj-lt"/>
              </a:rPr>
              <a:t>of the driving gate, and the load presented by the node itself, which sums the </a:t>
            </a:r>
            <a:r>
              <a:rPr lang="en-US" sz="2400" dirty="0" smtClean="0">
                <a:latin typeface="+mj-lt"/>
              </a:rPr>
              <a:t>contributions of </a:t>
            </a:r>
            <a:r>
              <a:rPr lang="en-US" sz="2400" dirty="0">
                <a:latin typeface="+mj-lt"/>
              </a:rPr>
              <a:t>the connecting gates (fan-out) and the wiring </a:t>
            </a:r>
            <a:r>
              <a:rPr lang="en-US" sz="2400" dirty="0" err="1" smtClean="0">
                <a:latin typeface="+mj-lt"/>
              </a:rPr>
              <a:t>parasitics</a:t>
            </a:r>
            <a:r>
              <a:rPr lang="en-US" sz="2400" dirty="0" smtClean="0">
                <a:latin typeface="+mj-lt"/>
              </a:rPr>
              <a:t>.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400" dirty="0"/>
              <a:t>The de-facto standard circuit </a:t>
            </a:r>
            <a:r>
              <a:rPr lang="en-US" sz="2400" dirty="0" smtClean="0"/>
              <a:t>for delay </a:t>
            </a:r>
            <a:r>
              <a:rPr lang="en-US" sz="2400" dirty="0"/>
              <a:t>measurement is the </a:t>
            </a:r>
            <a:r>
              <a:rPr lang="en-US" sz="2400" i="1" dirty="0"/>
              <a:t>ring oscillator</a:t>
            </a:r>
            <a:r>
              <a:rPr lang="en-US" sz="2400" dirty="0"/>
              <a:t>, which consists of an odd number of </a:t>
            </a:r>
            <a:r>
              <a:rPr lang="en-US" sz="2400" dirty="0" smtClean="0"/>
              <a:t>inverters connected </a:t>
            </a:r>
            <a:r>
              <a:rPr lang="en-US" sz="2400" dirty="0"/>
              <a:t>in a circular </a:t>
            </a:r>
            <a:r>
              <a:rPr lang="en-US" sz="2400" dirty="0" smtClean="0"/>
              <a:t>chain.</a:t>
            </a:r>
          </a:p>
          <a:p>
            <a:r>
              <a:rPr lang="en-US" sz="2400" dirty="0"/>
              <a:t>The period </a:t>
            </a:r>
            <a:r>
              <a:rPr lang="en-US" sz="2400" i="1" dirty="0"/>
              <a:t>T </a:t>
            </a:r>
            <a:r>
              <a:rPr lang="en-US" sz="2400" dirty="0"/>
              <a:t>of the oscillation </a:t>
            </a:r>
            <a:r>
              <a:rPr lang="en-US" sz="2400" dirty="0" smtClean="0"/>
              <a:t>is determined </a:t>
            </a:r>
            <a:r>
              <a:rPr lang="en-US" sz="2400" dirty="0"/>
              <a:t>by the propagation time of a signal transition through the complete chain, </a:t>
            </a:r>
            <a:r>
              <a:rPr lang="en-US" sz="2400" dirty="0" smtClean="0"/>
              <a:t>or </a:t>
            </a:r>
            <a:r>
              <a:rPr lang="en-US" sz="2400" i="1" dirty="0" smtClean="0"/>
              <a:t>T </a:t>
            </a:r>
            <a:r>
              <a:rPr lang="en-US" sz="2400" i="1" dirty="0"/>
              <a:t>= 2 </a:t>
            </a:r>
            <a:r>
              <a:rPr lang="en-US" sz="2400" dirty="0"/>
              <a:t>x</a:t>
            </a:r>
            <a:r>
              <a:rPr lang="en-US" sz="2400" dirty="0" smtClean="0"/>
              <a:t> </a:t>
            </a:r>
            <a:r>
              <a:rPr lang="en-US" sz="2400" i="1" dirty="0" err="1"/>
              <a:t>t</a:t>
            </a:r>
            <a:r>
              <a:rPr lang="en-US" sz="1000" i="1" dirty="0" err="1"/>
              <a:t>p</a:t>
            </a:r>
            <a:r>
              <a:rPr lang="en-US" sz="2400" dirty="0"/>
              <a:t> </a:t>
            </a:r>
            <a:r>
              <a:rPr lang="en-US" sz="2400" dirty="0" smtClean="0"/>
              <a:t>x </a:t>
            </a:r>
            <a:r>
              <a:rPr lang="en-US" sz="2400" i="1" dirty="0"/>
              <a:t>N </a:t>
            </a:r>
            <a:r>
              <a:rPr lang="en-US" sz="2400" dirty="0"/>
              <a:t>with </a:t>
            </a:r>
            <a:r>
              <a:rPr lang="en-US" sz="2400" i="1" dirty="0"/>
              <a:t>N </a:t>
            </a:r>
            <a:r>
              <a:rPr lang="en-US" sz="2400" dirty="0"/>
              <a:t>the number of inverters in the chain.</a:t>
            </a:r>
            <a:endParaRPr lang="en-US" sz="2200" dirty="0" smtClean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944002" cy="156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0496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Typically, a ring oscillator needs </a:t>
            </a:r>
            <a:r>
              <a:rPr lang="en-US" sz="2400" dirty="0" smtClean="0"/>
              <a:t>a least </a:t>
            </a:r>
            <a:r>
              <a:rPr lang="en-US" sz="2400" dirty="0"/>
              <a:t>five stages to be operational.</a:t>
            </a:r>
          </a:p>
        </p:txBody>
      </p:sp>
    </p:spTree>
    <p:extLst>
      <p:ext uri="{BB962C8B-B14F-4D97-AF65-F5344CB8AC3E}">
        <p14:creationId xmlns:p14="http://schemas.microsoft.com/office/powerpoint/2010/main" val="60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Performance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Propagation Delay of a first-order IC network;</a:t>
            </a: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10736"/>
            <a:ext cx="3132328" cy="218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802636"/>
            <a:ext cx="3744417" cy="7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2132856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Transient response of this circuit;</a:t>
            </a:r>
            <a:endParaRPr lang="en-US" sz="2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582869"/>
            <a:ext cx="7920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The time to reach the 50% point is easily computed as </a:t>
            </a:r>
            <a:r>
              <a:rPr lang="en-US" sz="2200" i="1" dirty="0">
                <a:latin typeface="+mj-lt"/>
              </a:rPr>
              <a:t>t </a:t>
            </a:r>
            <a:r>
              <a:rPr lang="en-US" sz="2200" dirty="0">
                <a:latin typeface="+mj-lt"/>
              </a:rPr>
              <a:t>= </a:t>
            </a:r>
            <a:r>
              <a:rPr lang="en-US" sz="2200" dirty="0" err="1" smtClean="0">
                <a:latin typeface="+mj-lt"/>
              </a:rPr>
              <a:t>ln</a:t>
            </a:r>
            <a:r>
              <a:rPr lang="en-US" sz="2200" dirty="0" smtClean="0">
                <a:latin typeface="+mj-lt"/>
              </a:rPr>
              <a:t>(2)t </a:t>
            </a:r>
            <a:r>
              <a:rPr lang="en-US" sz="2200" dirty="0">
                <a:latin typeface="+mj-lt"/>
              </a:rPr>
              <a:t>= 0.69t. Similarly, it takes </a:t>
            </a:r>
            <a:r>
              <a:rPr lang="en-US" sz="2200" i="1" dirty="0" smtClean="0">
                <a:latin typeface="+mj-lt"/>
              </a:rPr>
              <a:t>t </a:t>
            </a:r>
            <a:r>
              <a:rPr lang="en-US" sz="2200" dirty="0" smtClean="0">
                <a:latin typeface="+mj-lt"/>
              </a:rPr>
              <a:t>= </a:t>
            </a:r>
            <a:r>
              <a:rPr lang="en-US" sz="2200" dirty="0" err="1">
                <a:latin typeface="+mj-lt"/>
              </a:rPr>
              <a:t>ln</a:t>
            </a:r>
            <a:r>
              <a:rPr lang="en-US" sz="2200" dirty="0">
                <a:latin typeface="+mj-lt"/>
              </a:rPr>
              <a:t>(9)t = 2.2t to get to the 90% point.</a:t>
            </a:r>
          </a:p>
        </p:txBody>
      </p:sp>
    </p:spTree>
    <p:extLst>
      <p:ext uri="{BB962C8B-B14F-4D97-AF65-F5344CB8AC3E}">
        <p14:creationId xmlns:p14="http://schemas.microsoft.com/office/powerpoint/2010/main" val="14478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112791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The power consumption of a design determines how much energy is consumed per </a:t>
            </a:r>
            <a:r>
              <a:rPr lang="en-US" sz="2200" dirty="0" smtClean="0">
                <a:latin typeface="+mj-lt"/>
              </a:rPr>
              <a:t>operation, and </a:t>
            </a:r>
            <a:r>
              <a:rPr lang="en-US" sz="2200" dirty="0" smtClean="0">
                <a:latin typeface="+mj-lt"/>
              </a:rPr>
              <a:t>how much </a:t>
            </a:r>
            <a:r>
              <a:rPr lang="en-US" sz="2200" dirty="0">
                <a:latin typeface="+mj-lt"/>
              </a:rPr>
              <a:t>heat the circuit dissipates</a:t>
            </a:r>
            <a:r>
              <a:rPr lang="en-US" sz="2200" dirty="0" smtClean="0">
                <a:latin typeface="+mj-lt"/>
              </a:rPr>
              <a:t>.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dirty="0">
                <a:latin typeface="+mj-lt"/>
              </a:rPr>
              <a:t>These factors influence a great number of </a:t>
            </a:r>
            <a:r>
              <a:rPr lang="en-US" sz="2200" dirty="0" smtClean="0">
                <a:latin typeface="+mj-lt"/>
              </a:rPr>
              <a:t>critical design decisions;</a:t>
            </a:r>
          </a:p>
          <a:p>
            <a:pPr lvl="1"/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power-supply </a:t>
            </a:r>
            <a:r>
              <a:rPr lang="en-US" sz="2000" dirty="0" smtClean="0">
                <a:latin typeface="+mj-lt"/>
              </a:rPr>
              <a:t>capacity</a:t>
            </a:r>
          </a:p>
          <a:p>
            <a:pPr lvl="1"/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battery </a:t>
            </a:r>
            <a:r>
              <a:rPr lang="en-US" sz="2000" dirty="0" smtClean="0">
                <a:latin typeface="+mj-lt"/>
              </a:rPr>
              <a:t>lifetime</a:t>
            </a:r>
          </a:p>
          <a:p>
            <a:pPr lvl="1"/>
            <a:r>
              <a:rPr lang="en-US" sz="2000" dirty="0" smtClean="0">
                <a:latin typeface="+mj-lt"/>
              </a:rPr>
              <a:t>supply-line sizing</a:t>
            </a:r>
          </a:p>
          <a:p>
            <a:pPr lvl="1"/>
            <a:r>
              <a:rPr lang="en-US" sz="2000" dirty="0" smtClean="0">
                <a:latin typeface="+mj-lt"/>
              </a:rPr>
              <a:t>packaging </a:t>
            </a:r>
            <a:r>
              <a:rPr lang="en-US" sz="2000" dirty="0">
                <a:latin typeface="+mj-lt"/>
              </a:rPr>
              <a:t>and cooling </a:t>
            </a:r>
            <a:r>
              <a:rPr lang="en-US" sz="2000" dirty="0" smtClean="0">
                <a:latin typeface="+mj-lt"/>
              </a:rPr>
              <a:t>requirements</a:t>
            </a:r>
            <a:endParaRPr lang="en-US" sz="2000" dirty="0">
              <a:latin typeface="+mj-lt"/>
            </a:endParaRPr>
          </a:p>
          <a:p>
            <a:pPr lvl="1"/>
            <a:endParaRPr lang="en-US" sz="2000" dirty="0" smtClean="0">
              <a:latin typeface="+mj-lt"/>
            </a:endParaRPr>
          </a:p>
          <a:p>
            <a:r>
              <a:rPr lang="en-US" sz="2200" dirty="0" smtClean="0"/>
              <a:t>So,</a:t>
            </a:r>
            <a:r>
              <a:rPr lang="en-US" sz="2400" dirty="0" smtClean="0"/>
              <a:t> </a:t>
            </a:r>
            <a:r>
              <a:rPr lang="en-US" sz="2400" dirty="0"/>
              <a:t>power dissipation is an </a:t>
            </a:r>
            <a:r>
              <a:rPr lang="en-US" sz="2400" dirty="0" smtClean="0"/>
              <a:t>important property </a:t>
            </a:r>
            <a:r>
              <a:rPr lang="en-US" sz="2400" dirty="0"/>
              <a:t>of a design that affects feasibility, cost, and reliability.</a:t>
            </a:r>
            <a:endParaRPr lang="en-US" sz="2200" dirty="0" smtClean="0">
              <a:latin typeface="+mj-lt"/>
            </a:endParaRPr>
          </a:p>
          <a:p>
            <a:pPr marL="411480" lvl="1" indent="0">
              <a:buNone/>
            </a:pP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3816647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During the design of a circuit, </a:t>
            </a:r>
            <a:r>
              <a:rPr lang="en-US" sz="2200" dirty="0">
                <a:latin typeface="+mj-lt"/>
              </a:rPr>
              <a:t>different dissipation measures have </a:t>
            </a:r>
            <a:r>
              <a:rPr lang="en-US" sz="2200" dirty="0" smtClean="0">
                <a:latin typeface="+mj-lt"/>
              </a:rPr>
              <a:t>to be </a:t>
            </a:r>
            <a:r>
              <a:rPr lang="en-US" sz="2200" dirty="0">
                <a:latin typeface="+mj-lt"/>
              </a:rPr>
              <a:t>considered. For instance, the peak power </a:t>
            </a:r>
            <a:r>
              <a:rPr lang="en-US" sz="2200" i="1" dirty="0" err="1">
                <a:latin typeface="+mj-lt"/>
              </a:rPr>
              <a:t>P</a:t>
            </a:r>
            <a:r>
              <a:rPr lang="en-US" sz="1000" i="1" dirty="0" err="1">
                <a:latin typeface="+mj-lt"/>
              </a:rPr>
              <a:t>peak</a:t>
            </a:r>
            <a:r>
              <a:rPr lang="en-US" sz="10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is important when studying </a:t>
            </a:r>
            <a:r>
              <a:rPr lang="en-US" sz="2200" dirty="0" smtClean="0">
                <a:latin typeface="+mj-lt"/>
              </a:rPr>
              <a:t>supply-line sizing</a:t>
            </a:r>
            <a:r>
              <a:rPr lang="en-US" sz="2200" dirty="0">
                <a:latin typeface="+mj-lt"/>
              </a:rPr>
              <a:t>. When addressing cooling or battery requirements, one is predominantly </a:t>
            </a:r>
            <a:r>
              <a:rPr lang="en-US" sz="2200" dirty="0" smtClean="0">
                <a:latin typeface="+mj-lt"/>
              </a:rPr>
              <a:t>interested in </a:t>
            </a:r>
            <a:r>
              <a:rPr lang="en-US" sz="2200" dirty="0">
                <a:latin typeface="+mj-lt"/>
              </a:rPr>
              <a:t>the average power dissipation </a:t>
            </a:r>
            <a:r>
              <a:rPr lang="en-US" sz="2200" i="1" dirty="0" err="1">
                <a:latin typeface="+mj-lt"/>
              </a:rPr>
              <a:t>P</a:t>
            </a:r>
            <a:r>
              <a:rPr lang="en-US" sz="1000" i="1" dirty="0" err="1">
                <a:latin typeface="+mj-lt"/>
              </a:rPr>
              <a:t>av</a:t>
            </a:r>
            <a:r>
              <a:rPr lang="en-US" sz="2200" i="1" dirty="0">
                <a:latin typeface="+mj-lt"/>
              </a:rPr>
              <a:t>.</a:t>
            </a:r>
            <a:endParaRPr lang="en-US" sz="2200" dirty="0" smtClean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5246223" cy="18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229201"/>
            <a:ext cx="8460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where </a:t>
            </a:r>
            <a:r>
              <a:rPr lang="en-US" sz="2200" i="1" dirty="0">
                <a:latin typeface="+mj-lt"/>
              </a:rPr>
              <a:t>p</a:t>
            </a:r>
            <a:r>
              <a:rPr lang="en-US" sz="2200" dirty="0">
                <a:latin typeface="+mj-lt"/>
              </a:rPr>
              <a:t>(</a:t>
            </a:r>
            <a:r>
              <a:rPr lang="en-US" sz="2200" i="1" dirty="0">
                <a:latin typeface="+mj-lt"/>
              </a:rPr>
              <a:t>t</a:t>
            </a:r>
            <a:r>
              <a:rPr lang="en-US" sz="2200" dirty="0">
                <a:latin typeface="+mj-lt"/>
              </a:rPr>
              <a:t>) is the instantaneous power, </a:t>
            </a:r>
            <a:r>
              <a:rPr lang="en-US" sz="2200" i="1" dirty="0" err="1">
                <a:latin typeface="+mj-lt"/>
              </a:rPr>
              <a:t>i</a:t>
            </a:r>
            <a:r>
              <a:rPr lang="en-US" sz="1000" i="1" dirty="0" err="1">
                <a:latin typeface="+mj-lt"/>
              </a:rPr>
              <a:t>supply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is the current being drawn from the </a:t>
            </a:r>
            <a:r>
              <a:rPr lang="en-US" sz="2200" dirty="0" smtClean="0">
                <a:latin typeface="+mj-lt"/>
              </a:rPr>
              <a:t>supply voltage </a:t>
            </a:r>
            <a:r>
              <a:rPr lang="en-US" sz="2200" i="1" dirty="0" err="1">
                <a:latin typeface="+mj-lt"/>
              </a:rPr>
              <a:t>V</a:t>
            </a:r>
            <a:r>
              <a:rPr lang="en-US" sz="1000" i="1" dirty="0" err="1">
                <a:latin typeface="+mj-lt"/>
              </a:rPr>
              <a:t>supply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over the interval </a:t>
            </a:r>
            <a:r>
              <a:rPr lang="en-US" sz="2200" i="1" dirty="0">
                <a:latin typeface="+mj-lt"/>
              </a:rPr>
              <a:t>t </a:t>
            </a:r>
            <a:r>
              <a:rPr lang="en-US" sz="2200" dirty="0">
                <a:latin typeface="+mj-lt"/>
              </a:rPr>
              <a:t>€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[0</a:t>
            </a:r>
            <a:r>
              <a:rPr lang="en-US" sz="2200" i="1" dirty="0">
                <a:latin typeface="+mj-lt"/>
              </a:rPr>
              <a:t>,T</a:t>
            </a:r>
            <a:r>
              <a:rPr lang="en-US" sz="2200" dirty="0">
                <a:latin typeface="+mj-lt"/>
              </a:rPr>
              <a:t>], and </a:t>
            </a:r>
            <a:r>
              <a:rPr lang="en-US" sz="2200" i="1" dirty="0" err="1">
                <a:latin typeface="+mj-lt"/>
              </a:rPr>
              <a:t>i</a:t>
            </a:r>
            <a:r>
              <a:rPr lang="en-US" sz="1000" i="1" dirty="0" err="1">
                <a:latin typeface="+mj-lt"/>
              </a:rPr>
              <a:t>peak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is the maximum value of </a:t>
            </a:r>
            <a:r>
              <a:rPr lang="en-US" sz="2200" i="1" dirty="0" err="1">
                <a:latin typeface="+mj-lt"/>
              </a:rPr>
              <a:t>i</a:t>
            </a:r>
            <a:r>
              <a:rPr lang="en-US" sz="1000" i="1" dirty="0" err="1">
                <a:latin typeface="+mj-lt"/>
              </a:rPr>
              <a:t>supply</a:t>
            </a:r>
            <a:r>
              <a:rPr lang="en-US" sz="2200" i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over </a:t>
            </a:r>
            <a:r>
              <a:rPr lang="en-US" sz="2200" dirty="0" smtClean="0">
                <a:latin typeface="+mj-lt"/>
              </a:rPr>
              <a:t>that interval</a:t>
            </a:r>
            <a:r>
              <a:rPr lang="en-US" sz="2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328815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The dissipation can further be decomposed into </a:t>
            </a:r>
            <a:r>
              <a:rPr lang="en-US" sz="2200" i="1" dirty="0">
                <a:latin typeface="+mj-lt"/>
              </a:rPr>
              <a:t>static </a:t>
            </a:r>
            <a:r>
              <a:rPr lang="en-US" sz="2200" dirty="0">
                <a:latin typeface="+mj-lt"/>
              </a:rPr>
              <a:t>and </a:t>
            </a:r>
            <a:r>
              <a:rPr lang="en-US" sz="2200" i="1" dirty="0">
                <a:latin typeface="+mj-lt"/>
              </a:rPr>
              <a:t>dynamic </a:t>
            </a:r>
            <a:r>
              <a:rPr lang="en-US" sz="2200" dirty="0">
                <a:latin typeface="+mj-lt"/>
              </a:rPr>
              <a:t>components</a:t>
            </a:r>
            <a:r>
              <a:rPr lang="en-US" sz="2200" dirty="0" smtClean="0">
                <a:latin typeface="+mj-lt"/>
              </a:rPr>
              <a:t>.</a:t>
            </a:r>
          </a:p>
          <a:p>
            <a:endParaRPr lang="en-US" sz="2200" dirty="0" smtClean="0">
              <a:latin typeface="+mj-lt"/>
            </a:endParaRPr>
          </a:p>
          <a:p>
            <a:r>
              <a:rPr lang="en-US" sz="2200" dirty="0">
                <a:latin typeface="+mj-lt"/>
              </a:rPr>
              <a:t>The propagation delay and the power consumption of a gate are related—the </a:t>
            </a:r>
            <a:r>
              <a:rPr lang="en-US" sz="2200" dirty="0" smtClean="0">
                <a:latin typeface="+mj-lt"/>
              </a:rPr>
              <a:t>propagation delay </a:t>
            </a:r>
            <a:r>
              <a:rPr lang="en-US" sz="2200" dirty="0">
                <a:latin typeface="+mj-lt"/>
              </a:rPr>
              <a:t>is mostly determined by the speed at which a given amount of energy can </a:t>
            </a:r>
            <a:r>
              <a:rPr lang="en-US" sz="2200" dirty="0" smtClean="0">
                <a:latin typeface="+mj-lt"/>
              </a:rPr>
              <a:t>be stored </a:t>
            </a:r>
            <a:r>
              <a:rPr lang="en-US" sz="2200" dirty="0">
                <a:latin typeface="+mj-lt"/>
              </a:rPr>
              <a:t>on the gate </a:t>
            </a:r>
            <a:r>
              <a:rPr lang="en-US" sz="2200" dirty="0" smtClean="0">
                <a:latin typeface="+mj-lt"/>
              </a:rPr>
              <a:t>capacitors.</a:t>
            </a:r>
          </a:p>
          <a:p>
            <a:endParaRPr lang="en-US" sz="2200" dirty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The </a:t>
            </a:r>
            <a:r>
              <a:rPr lang="en-US" sz="2200" dirty="0">
                <a:latin typeface="+mj-lt"/>
              </a:rPr>
              <a:t>product </a:t>
            </a:r>
            <a:r>
              <a:rPr lang="en-US" sz="2200" dirty="0" smtClean="0">
                <a:latin typeface="+mj-lt"/>
              </a:rPr>
              <a:t>of power </a:t>
            </a:r>
            <a:r>
              <a:rPr lang="en-US" sz="2200" dirty="0">
                <a:latin typeface="+mj-lt"/>
              </a:rPr>
              <a:t>consumption and propagation delay is generally a constant. This product is </a:t>
            </a:r>
            <a:r>
              <a:rPr lang="en-US" sz="2200" dirty="0" smtClean="0">
                <a:latin typeface="+mj-lt"/>
              </a:rPr>
              <a:t>called the </a:t>
            </a:r>
            <a:r>
              <a:rPr lang="en-US" sz="2200" i="1" dirty="0">
                <a:latin typeface="+mj-lt"/>
              </a:rPr>
              <a:t>power-delay product </a:t>
            </a:r>
            <a:r>
              <a:rPr lang="en-US" sz="2200" dirty="0">
                <a:latin typeface="+mj-lt"/>
              </a:rPr>
              <a:t>(or PDP) and can be considered as a quality measure for </a:t>
            </a:r>
            <a:r>
              <a:rPr lang="en-US" sz="2200" dirty="0" smtClean="0">
                <a:latin typeface="+mj-lt"/>
              </a:rPr>
              <a:t>a switching </a:t>
            </a:r>
            <a:r>
              <a:rPr lang="en-US" sz="2200" dirty="0">
                <a:latin typeface="+mj-lt"/>
              </a:rPr>
              <a:t>device. The PDP is simply the </a:t>
            </a:r>
            <a:r>
              <a:rPr lang="en-US" sz="2200" i="1" dirty="0">
                <a:latin typeface="+mj-lt"/>
              </a:rPr>
              <a:t>energy </a:t>
            </a:r>
            <a:r>
              <a:rPr lang="en-US" sz="2200" dirty="0">
                <a:latin typeface="+mj-lt"/>
              </a:rPr>
              <a:t>consumed by the gate </a:t>
            </a:r>
            <a:r>
              <a:rPr lang="en-US" sz="2200" i="1" dirty="0">
                <a:latin typeface="+mj-lt"/>
              </a:rPr>
              <a:t>per </a:t>
            </a:r>
            <a:r>
              <a:rPr lang="en-US" sz="2200" i="1" dirty="0" smtClean="0">
                <a:latin typeface="+mj-lt"/>
              </a:rPr>
              <a:t>switching event</a:t>
            </a:r>
            <a:r>
              <a:rPr lang="en-US" sz="2200" dirty="0">
                <a:latin typeface="+mj-lt"/>
              </a:rPr>
              <a:t>.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VLSI Design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184799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What is VLSI?</a:t>
            </a:r>
          </a:p>
          <a:p>
            <a:pPr lvl="1"/>
            <a:r>
              <a:rPr lang="en-US" sz="2200" dirty="0">
                <a:latin typeface="+mj-lt"/>
              </a:rPr>
              <a:t>“Very Large Scale Integration”</a:t>
            </a:r>
          </a:p>
          <a:p>
            <a:pPr lvl="1"/>
            <a:r>
              <a:rPr lang="en-US" sz="2200" dirty="0">
                <a:latin typeface="+mj-lt"/>
              </a:rPr>
              <a:t>Defines integration level</a:t>
            </a:r>
          </a:p>
          <a:p>
            <a:pPr lvl="1"/>
            <a:r>
              <a:rPr lang="en-US" sz="2200" dirty="0">
                <a:latin typeface="+mj-lt"/>
              </a:rPr>
              <a:t>1980s hold-over from outdated taxonomy for integration levels</a:t>
            </a:r>
          </a:p>
          <a:p>
            <a:pPr lvl="2"/>
            <a:r>
              <a:rPr lang="en-US" sz="2200" dirty="0">
                <a:latin typeface="+mj-lt"/>
              </a:rPr>
              <a:t>Obviously influenced from frequency bands, i.e. HF, VHF, UHF</a:t>
            </a:r>
          </a:p>
          <a:p>
            <a:pPr lvl="1"/>
            <a:r>
              <a:rPr lang="en-US" sz="2200" dirty="0">
                <a:latin typeface="+mj-lt"/>
              </a:rPr>
              <a:t>Sources disagree on what is measured (gates or transistors</a:t>
            </a:r>
            <a:r>
              <a:rPr lang="en-US" sz="2200" dirty="0" smtClean="0">
                <a:latin typeface="+mj-lt"/>
              </a:rPr>
              <a:t>?)</a:t>
            </a:r>
            <a:endParaRPr lang="en-US" sz="2200" dirty="0">
              <a:latin typeface="+mj-lt"/>
            </a:endParaRP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SSI – Small-Scale Integration (0-10</a:t>
            </a:r>
            <a:r>
              <a:rPr lang="en-US" sz="2200" baseline="30000" dirty="0">
                <a:latin typeface="+mj-lt"/>
              </a:rPr>
              <a:t>2</a:t>
            </a:r>
            <a:r>
              <a:rPr lang="en-US" sz="2200" dirty="0">
                <a:latin typeface="+mj-lt"/>
              </a:rPr>
              <a:t>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MSI – Medium-Scale Integration (10</a:t>
            </a:r>
            <a:r>
              <a:rPr lang="en-US" sz="2200" baseline="30000" dirty="0">
                <a:latin typeface="+mj-lt"/>
              </a:rPr>
              <a:t>2</a:t>
            </a:r>
            <a:r>
              <a:rPr lang="en-US" sz="2200" dirty="0">
                <a:latin typeface="+mj-lt"/>
              </a:rPr>
              <a:t>-10</a:t>
            </a:r>
            <a:r>
              <a:rPr lang="en-US" sz="2200" baseline="30000" dirty="0">
                <a:latin typeface="+mj-lt"/>
              </a:rPr>
              <a:t>3</a:t>
            </a:r>
            <a:r>
              <a:rPr lang="en-US" sz="2200" dirty="0">
                <a:latin typeface="+mj-lt"/>
              </a:rPr>
              <a:t>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LSI – Large-Scale Integration (10</a:t>
            </a:r>
            <a:r>
              <a:rPr lang="en-US" sz="2200" baseline="30000" dirty="0">
                <a:latin typeface="+mj-lt"/>
              </a:rPr>
              <a:t>3</a:t>
            </a:r>
            <a:r>
              <a:rPr lang="en-US" sz="2200" dirty="0">
                <a:latin typeface="+mj-lt"/>
              </a:rPr>
              <a:t>-10</a:t>
            </a:r>
            <a:r>
              <a:rPr lang="en-US" sz="2200" baseline="30000" dirty="0">
                <a:latin typeface="+mj-lt"/>
              </a:rPr>
              <a:t>5</a:t>
            </a:r>
            <a:r>
              <a:rPr lang="en-US" sz="2200" dirty="0">
                <a:latin typeface="+mj-lt"/>
              </a:rPr>
              <a:t>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VLSI – Very Large-Scale Integration (10</a:t>
            </a:r>
            <a:r>
              <a:rPr lang="en-US" sz="2200" baseline="30000" dirty="0">
                <a:latin typeface="+mj-lt"/>
              </a:rPr>
              <a:t>5</a:t>
            </a:r>
            <a:r>
              <a:rPr lang="en-US" sz="2200" dirty="0">
                <a:latin typeface="+mj-lt"/>
              </a:rPr>
              <a:t>-10</a:t>
            </a:r>
            <a:r>
              <a:rPr lang="en-US" sz="2200" baseline="30000" dirty="0">
                <a:latin typeface="+mj-lt"/>
              </a:rPr>
              <a:t>7</a:t>
            </a:r>
            <a:r>
              <a:rPr lang="en-US" sz="2200" dirty="0">
                <a:latin typeface="+mj-lt"/>
              </a:rPr>
              <a:t>)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</a:pPr>
            <a:r>
              <a:rPr lang="en-US" sz="2200" dirty="0">
                <a:latin typeface="+mj-lt"/>
              </a:rPr>
              <a:t>ULSI – Ultra Large-Scale Integration (&gt;=10</a:t>
            </a:r>
            <a:r>
              <a:rPr lang="en-US" sz="2200" baseline="30000" dirty="0">
                <a:latin typeface="+mj-lt"/>
              </a:rPr>
              <a:t>7</a:t>
            </a:r>
            <a:r>
              <a:rPr lang="en-US" sz="22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42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	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8229600" cy="3816647"/>
          </a:xfrm>
        </p:spPr>
        <p:txBody>
          <a:bodyPr>
            <a:noAutofit/>
          </a:bodyPr>
          <a:lstStyle/>
          <a:p>
            <a:r>
              <a:rPr lang="en-US" sz="2400" dirty="0"/>
              <a:t>An ideal gate is one that is fast, and consumes little energy. The </a:t>
            </a:r>
            <a:r>
              <a:rPr lang="en-US" sz="2400" i="1" dirty="0"/>
              <a:t>energy-delay </a:t>
            </a:r>
            <a:r>
              <a:rPr lang="en-US" sz="2400" dirty="0" smtClean="0"/>
              <a:t>product (E-D</a:t>
            </a:r>
            <a:r>
              <a:rPr lang="en-US" sz="2400" dirty="0"/>
              <a:t>) is a combined metric that brings those two elements together, and is often </a:t>
            </a:r>
            <a:r>
              <a:rPr lang="en-US" sz="2400" dirty="0" smtClean="0"/>
              <a:t>used as </a:t>
            </a:r>
            <a:r>
              <a:rPr lang="en-US" sz="2400" dirty="0"/>
              <a:t>the ultimate quality </a:t>
            </a:r>
            <a:r>
              <a:rPr lang="en-US" sz="2400" dirty="0" smtClean="0"/>
              <a:t>metric.</a:t>
            </a:r>
            <a:endParaRPr lang="en-US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and Energy Consumption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229600" cy="5472831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For a first order RC network, </a:t>
            </a:r>
            <a:r>
              <a:rPr lang="en-US" sz="2200" dirty="0">
                <a:latin typeface="+mj-lt"/>
              </a:rPr>
              <a:t>total energy delivered by the </a:t>
            </a:r>
            <a:r>
              <a:rPr lang="en-US" sz="2200" dirty="0" smtClean="0">
                <a:latin typeface="+mj-lt"/>
              </a:rPr>
              <a:t>source can be computed by</a:t>
            </a: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We can also compute the energy stored in the capacitor,</a:t>
            </a: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r>
              <a:rPr lang="en-US" sz="2200" dirty="0" smtClean="0">
                <a:latin typeface="+mj-lt"/>
              </a:rPr>
              <a:t>simple </a:t>
            </a:r>
            <a:r>
              <a:rPr lang="en-US" sz="2200" dirty="0">
                <a:latin typeface="+mj-lt"/>
              </a:rPr>
              <a:t>analysis shows that </a:t>
            </a:r>
            <a:r>
              <a:rPr lang="en-US" sz="2200" dirty="0" smtClean="0">
                <a:latin typeface="+mj-lt"/>
              </a:rPr>
              <a:t>the other half of the energy is dissipated as </a:t>
            </a:r>
            <a:r>
              <a:rPr lang="en-US" sz="2200" dirty="0">
                <a:latin typeface="+mj-lt"/>
              </a:rPr>
              <a:t>heat in the resistor during the </a:t>
            </a:r>
            <a:r>
              <a:rPr lang="en-US" sz="2200" dirty="0" smtClean="0">
                <a:latin typeface="+mj-lt"/>
              </a:rPr>
              <a:t>transaction.</a:t>
            </a:r>
          </a:p>
          <a:p>
            <a:pPr marL="109728" indent="0">
              <a:buNone/>
            </a:pPr>
            <a:endParaRPr lang="en-US" sz="2200" dirty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  <a:p>
            <a:pPr marL="109728" indent="0">
              <a:buNone/>
            </a:pPr>
            <a:endParaRPr lang="en-US" sz="2200" dirty="0" smtClean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14129" cy="13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7476851" cy="132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System-on-a-chip (SOC)</a:t>
            </a:r>
            <a:endParaRPr lang="tr-TR" sz="2800" dirty="0"/>
          </a:p>
        </p:txBody>
      </p:sp>
      <p:pic>
        <p:nvPicPr>
          <p:cNvPr id="1028" name="Picture 4" descr="http://www.cybersharq.com/uploads/2011/11/90d0478a1e10x370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1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62816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Source: TI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1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 System-on-a-chip (SOC)</a:t>
            </a:r>
            <a:endParaRPr lang="tr-TR" sz="2800" dirty="0"/>
          </a:p>
        </p:txBody>
      </p:sp>
      <p:pic>
        <p:nvPicPr>
          <p:cNvPr id="6146" name="Picture 2" descr="http://androidphonesplaza.com/wp-content/uploads/2010/12/texas-instruments-omap44x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" y="1009776"/>
            <a:ext cx="42672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6514" y="3566491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TI </a:t>
            </a:r>
            <a:r>
              <a:rPr lang="tr-TR" sz="2200" dirty="0" smtClean="0">
                <a:latin typeface="+mj-lt"/>
              </a:rPr>
              <a:t>OMAP44x </a:t>
            </a:r>
            <a:endParaRPr lang="tr-TR" sz="2200" dirty="0">
              <a:latin typeface="+mj-lt"/>
            </a:endParaRPr>
          </a:p>
        </p:txBody>
      </p:sp>
      <p:pic>
        <p:nvPicPr>
          <p:cNvPr id="6148" name="Picture 4" descr="http://www.rapidrepair.com/guides/iphone3g/pmiPhone_boardtop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46" y="3022847"/>
            <a:ext cx="5951099" cy="383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2575549"/>
            <a:ext cx="2681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j-lt"/>
              </a:rPr>
              <a:t>iPhone 3G board</a:t>
            </a:r>
            <a:endParaRPr lang="tr-T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8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751" y="476672"/>
            <a:ext cx="8229600" cy="50405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Boards to be used in this class</a:t>
            </a:r>
            <a:endParaRPr lang="tr-T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24372"/>
            <a:ext cx="4719145" cy="2601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884930"/>
            <a:ext cx="4039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Xilinx</a:t>
            </a:r>
            <a:r>
              <a:rPr lang="tr-TR" dirty="0"/>
              <a:t> </a:t>
            </a:r>
            <a:r>
              <a:rPr lang="tr-TR" dirty="0" err="1"/>
              <a:t>Spartan</a:t>
            </a:r>
            <a:r>
              <a:rPr lang="tr-TR" dirty="0"/>
              <a:t> </a:t>
            </a:r>
            <a:r>
              <a:rPr lang="en-US" dirty="0" smtClean="0"/>
              <a:t>3</a:t>
            </a:r>
            <a:r>
              <a:rPr lang="tr-TR" dirty="0" smtClean="0"/>
              <a:t>E FPGA</a:t>
            </a:r>
            <a:r>
              <a:rPr lang="en-US" dirty="0" smtClean="0"/>
              <a:t> </a:t>
            </a:r>
            <a:r>
              <a:rPr lang="en-US" dirty="0"/>
              <a:t>Development Board</a:t>
            </a:r>
            <a:endParaRPr lang="tr-TR" dirty="0"/>
          </a:p>
          <a:p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537738"/>
            <a:ext cx="3937620" cy="3150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5877272"/>
            <a:ext cx="406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Atlys</a:t>
            </a:r>
            <a:r>
              <a:rPr lang="en-US" dirty="0"/>
              <a:t>™ Spartan-6 FPGA Development Board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42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the Transistor</a:t>
            </a:r>
            <a:endParaRPr lang="tr-TR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052513"/>
            <a:ext cx="8137152" cy="1800423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 smtClean="0">
                <a:latin typeface="+mj-lt"/>
              </a:rPr>
              <a:t>Early ideas of transistors started with the theoretical studies of J.W. </a:t>
            </a:r>
            <a:r>
              <a:rPr lang="en-US" sz="2200" dirty="0" err="1" smtClean="0">
                <a:latin typeface="+mj-lt"/>
              </a:rPr>
              <a:t>Lilienfelds</a:t>
            </a:r>
            <a:r>
              <a:rPr lang="en-US" sz="2200" dirty="0" smtClean="0">
                <a:latin typeface="+mj-lt"/>
              </a:rPr>
              <a:t> in 1930s.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200" dirty="0" smtClean="0">
                <a:latin typeface="+mj-lt"/>
              </a:rPr>
              <a:t>1947: Bardeen and </a:t>
            </a:r>
            <a:r>
              <a:rPr lang="en-US" sz="2200" dirty="0">
                <a:latin typeface="+mj-lt"/>
              </a:rPr>
              <a:t>B</a:t>
            </a:r>
            <a:r>
              <a:rPr lang="en-US" sz="2200" dirty="0" smtClean="0">
                <a:latin typeface="+mj-lt"/>
              </a:rPr>
              <a:t>rattain create point contact transistor at Bell Laboratories. (U.S. Patent 2,524,035)</a:t>
            </a:r>
            <a:endParaRPr lang="en-US" sz="2200" dirty="0">
              <a:latin typeface="+mj-lt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59"/>
            <a:ext cx="8730564" cy="34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95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504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 of the Transistor</a:t>
            </a:r>
            <a:endParaRPr lang="tr-TR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78357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1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2237</TotalTime>
  <Words>1970</Words>
  <Application>Microsoft Office PowerPoint</Application>
  <PresentationFormat>On-screen Show (4:3)</PresentationFormat>
  <Paragraphs>181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</vt:lpstr>
      <vt:lpstr>Georgia</vt:lpstr>
      <vt:lpstr>Trebuchet MS</vt:lpstr>
      <vt:lpstr>Wingdings 2</vt:lpstr>
      <vt:lpstr>Urban</vt:lpstr>
      <vt:lpstr>ECE 424 – Introduction to VLSI Design</vt:lpstr>
      <vt:lpstr>Goals of This Course</vt:lpstr>
      <vt:lpstr>Course Information</vt:lpstr>
      <vt:lpstr>VLSI Design</vt:lpstr>
      <vt:lpstr>Example System-on-a-chip (SOC)</vt:lpstr>
      <vt:lpstr>Example System-on-a-chip (SOC)</vt:lpstr>
      <vt:lpstr>PowerPoint Presentation</vt:lpstr>
      <vt:lpstr>History of the Transistor</vt:lpstr>
      <vt:lpstr>History of the Transistor</vt:lpstr>
      <vt:lpstr>History of the Transistor</vt:lpstr>
      <vt:lpstr>History of Transistor</vt:lpstr>
      <vt:lpstr>History of Transistor</vt:lpstr>
      <vt:lpstr>History of Transistor</vt:lpstr>
      <vt:lpstr>History of Transistor</vt:lpstr>
      <vt:lpstr>Integrated circuits on wafers</vt:lpstr>
      <vt:lpstr>Cost of an IC</vt:lpstr>
      <vt:lpstr>Cost of an IC</vt:lpstr>
      <vt:lpstr>Types of ICs</vt:lpstr>
      <vt:lpstr>Digital VLSI</vt:lpstr>
      <vt:lpstr>Issues in ICs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Functionality and Robustness</vt:lpstr>
      <vt:lpstr>Performance</vt:lpstr>
      <vt:lpstr>Performance</vt:lpstr>
      <vt:lpstr>Performance</vt:lpstr>
      <vt:lpstr>Performance</vt:lpstr>
      <vt:lpstr>Performance</vt:lpstr>
      <vt:lpstr>Power and Energy Consumption</vt:lpstr>
      <vt:lpstr>Power and Energy Consumption</vt:lpstr>
      <vt:lpstr>Power and Energy Consumption</vt:lpstr>
      <vt:lpstr>Power and Energy Consumption </vt:lpstr>
      <vt:lpstr>Power and Energy Consumption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424 – Introduction to VLSI Design</dc:title>
  <dc:creator>Emre</dc:creator>
  <cp:lastModifiedBy>Emre</cp:lastModifiedBy>
  <cp:revision>63</cp:revision>
  <dcterms:created xsi:type="dcterms:W3CDTF">2012-09-25T06:59:01Z</dcterms:created>
  <dcterms:modified xsi:type="dcterms:W3CDTF">2013-09-25T05:14:58Z</dcterms:modified>
</cp:coreProperties>
</file>